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nonymous Pro" panose="020B0604020202020204" charset="0"/>
      <p:regular r:id="rId22"/>
    </p:embeddedFont>
    <p:embeddedFont>
      <p:font typeface="Horizon"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51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34.jpeg"/><Relationship Id="rId7"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5.svg"/><Relationship Id="rId5" Type="http://schemas.openxmlformats.org/officeDocument/2006/relationships/image" Target="../media/image41.svg"/><Relationship Id="rId10" Type="http://schemas.openxmlformats.org/officeDocument/2006/relationships/image" Target="../media/image4.png"/><Relationship Id="rId4" Type="http://schemas.openxmlformats.org/officeDocument/2006/relationships/image" Target="../media/image40.png"/><Relationship Id="rId9"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png"/><Relationship Id="rId3" Type="http://schemas.openxmlformats.org/officeDocument/2006/relationships/image" Target="../media/image46.svg"/><Relationship Id="rId7" Type="http://schemas.openxmlformats.org/officeDocument/2006/relationships/image" Target="../media/image50.svg"/><Relationship Id="rId12" Type="http://schemas.openxmlformats.org/officeDocument/2006/relationships/image" Target="../media/image55.jpeg"/><Relationship Id="rId2" Type="http://schemas.openxmlformats.org/officeDocument/2006/relationships/image" Target="../media/image45.pn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5" Type="http://schemas.openxmlformats.org/officeDocument/2006/relationships/image" Target="../media/image2.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svg"/></Relationships>
</file>

<file path=ppt/slides/_rels/slide19.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38.png"/><Relationship Id="rId26" Type="http://schemas.openxmlformats.org/officeDocument/2006/relationships/image" Target="../media/image19.png"/><Relationship Id="rId39" Type="http://schemas.openxmlformats.org/officeDocument/2006/relationships/image" Target="../media/image57.svg"/><Relationship Id="rId21" Type="http://schemas.openxmlformats.org/officeDocument/2006/relationships/image" Target="../media/image22.svg"/><Relationship Id="rId34" Type="http://schemas.openxmlformats.org/officeDocument/2006/relationships/image" Target="../media/image2.png"/><Relationship Id="rId42" Type="http://schemas.openxmlformats.org/officeDocument/2006/relationships/image" Target="../media/image60.png"/><Relationship Id="rId7" Type="http://schemas.openxmlformats.org/officeDocument/2006/relationships/image" Target="../media/image48.svg"/><Relationship Id="rId2" Type="http://schemas.openxmlformats.org/officeDocument/2006/relationships/image" Target="../media/image4.png"/><Relationship Id="rId16" Type="http://schemas.openxmlformats.org/officeDocument/2006/relationships/image" Target="../media/image40.png"/><Relationship Id="rId20" Type="http://schemas.openxmlformats.org/officeDocument/2006/relationships/image" Target="../media/image21.png"/><Relationship Id="rId29" Type="http://schemas.openxmlformats.org/officeDocument/2006/relationships/image" Target="../media/image17.svg"/><Relationship Id="rId41" Type="http://schemas.openxmlformats.org/officeDocument/2006/relationships/image" Target="../media/image59.sv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4.svg"/><Relationship Id="rId24" Type="http://schemas.openxmlformats.org/officeDocument/2006/relationships/image" Target="../media/image23.png"/><Relationship Id="rId32" Type="http://schemas.openxmlformats.org/officeDocument/2006/relationships/image" Target="../media/image11.png"/><Relationship Id="rId37" Type="http://schemas.openxmlformats.org/officeDocument/2006/relationships/image" Target="../media/image10.svg"/><Relationship Id="rId40" Type="http://schemas.openxmlformats.org/officeDocument/2006/relationships/image" Target="../media/image58.png"/><Relationship Id="rId5" Type="http://schemas.openxmlformats.org/officeDocument/2006/relationships/image" Target="../media/image46.svg"/><Relationship Id="rId15" Type="http://schemas.openxmlformats.org/officeDocument/2006/relationships/image" Target="../media/image43.svg"/><Relationship Id="rId23" Type="http://schemas.openxmlformats.org/officeDocument/2006/relationships/image" Target="../media/image26.svg"/><Relationship Id="rId28" Type="http://schemas.openxmlformats.org/officeDocument/2006/relationships/image" Target="../media/image16.png"/><Relationship Id="rId36" Type="http://schemas.openxmlformats.org/officeDocument/2006/relationships/image" Target="../media/image9.png"/><Relationship Id="rId10" Type="http://schemas.openxmlformats.org/officeDocument/2006/relationships/image" Target="../media/image53.png"/><Relationship Id="rId19" Type="http://schemas.openxmlformats.org/officeDocument/2006/relationships/image" Target="../media/image39.svg"/><Relationship Id="rId31" Type="http://schemas.openxmlformats.org/officeDocument/2006/relationships/image" Target="../media/image15.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42.png"/><Relationship Id="rId22" Type="http://schemas.openxmlformats.org/officeDocument/2006/relationships/image" Target="../media/image25.png"/><Relationship Id="rId27" Type="http://schemas.openxmlformats.org/officeDocument/2006/relationships/image" Target="../media/image20.svg"/><Relationship Id="rId30" Type="http://schemas.openxmlformats.org/officeDocument/2006/relationships/image" Target="../media/image14.png"/><Relationship Id="rId35" Type="http://schemas.openxmlformats.org/officeDocument/2006/relationships/image" Target="../media/image3.svg"/><Relationship Id="rId43" Type="http://schemas.openxmlformats.org/officeDocument/2006/relationships/image" Target="../media/image61.svg"/><Relationship Id="rId8" Type="http://schemas.openxmlformats.org/officeDocument/2006/relationships/image" Target="../media/image49.png"/><Relationship Id="rId3" Type="http://schemas.openxmlformats.org/officeDocument/2006/relationships/image" Target="../media/image5.svg"/><Relationship Id="rId12" Type="http://schemas.openxmlformats.org/officeDocument/2006/relationships/image" Target="../media/image51.png"/><Relationship Id="rId17" Type="http://schemas.openxmlformats.org/officeDocument/2006/relationships/image" Target="../media/image41.svg"/><Relationship Id="rId25" Type="http://schemas.openxmlformats.org/officeDocument/2006/relationships/image" Target="../media/image24.svg"/><Relationship Id="rId33" Type="http://schemas.openxmlformats.org/officeDocument/2006/relationships/image" Target="../media/image12.svg"/><Relationship Id="rId38"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0.svg"/><Relationship Id="rId7"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5.svg"/><Relationship Id="rId7" Type="http://schemas.openxmlformats.org/officeDocument/2006/relationships/image" Target="../media/image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5.svg"/><Relationship Id="rId5" Type="http://schemas.openxmlformats.org/officeDocument/2006/relationships/image" Target="../media/image22.svg"/><Relationship Id="rId10"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8.jpeg"/><Relationship Id="rId7"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897" y="1056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971799" y="0"/>
            <a:ext cx="16287501" cy="861434"/>
            <a:chOff x="0" y="0"/>
            <a:chExt cx="21716668" cy="1148579"/>
          </a:xfrm>
        </p:grpSpPr>
        <p:sp>
          <p:nvSpPr>
            <p:cNvPr id="4" name="TextBox 4"/>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01/20</a:t>
              </a:r>
            </a:p>
          </p:txBody>
        </p:sp>
        <p:sp>
          <p:nvSpPr>
            <p:cNvPr id="5" name="AutoShape 5"/>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6" name="TextBox 6"/>
            <p:cNvSpPr txBox="1"/>
            <p:nvPr/>
          </p:nvSpPr>
          <p:spPr>
            <a:xfrm>
              <a:off x="0" y="822848"/>
              <a:ext cx="3562591" cy="325731"/>
            </a:xfrm>
            <a:prstGeom prst="rect">
              <a:avLst/>
            </a:prstGeom>
          </p:spPr>
          <p:txBody>
            <a:bodyPr lIns="0" tIns="0" rIns="0" bIns="0" rtlCol="0" anchor="t">
              <a:spAutoFit/>
            </a:bodyPr>
            <a:lstStyle/>
            <a:p>
              <a:pPr algn="l">
                <a:lnSpc>
                  <a:spcPts val="1920"/>
                </a:lnSpc>
              </a:pPr>
              <a:r>
                <a:rPr lang="en-US" sz="1600" dirty="0">
                  <a:solidFill>
                    <a:srgbClr val="FFFFFF"/>
                  </a:solidFill>
                  <a:latin typeface="Horizon"/>
                  <a:ea typeface="Horizon"/>
                  <a:cs typeface="Horizon"/>
                  <a:sym typeface="Horizon"/>
                </a:rPr>
                <a:t>August, 2025</a:t>
              </a:r>
            </a:p>
          </p:txBody>
        </p:sp>
      </p:grpSp>
      <p:sp>
        <p:nvSpPr>
          <p:cNvPr id="7" name="Freeform 7"/>
          <p:cNvSpPr/>
          <p:nvPr/>
        </p:nvSpPr>
        <p:spPr>
          <a:xfrm>
            <a:off x="16426965" y="1903430"/>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294229" y="4990532"/>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3187700" y="8439490"/>
            <a:ext cx="634498" cy="634498"/>
            <a:chOff x="0" y="0"/>
            <a:chExt cx="845997" cy="845997"/>
          </a:xfrm>
        </p:grpSpPr>
        <p:sp>
          <p:nvSpPr>
            <p:cNvPr id="10" name="AutoShape 10"/>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1" name="AutoShape 11"/>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12" name="Group 12"/>
          <p:cNvGrpSpPr/>
          <p:nvPr/>
        </p:nvGrpSpPr>
        <p:grpSpPr>
          <a:xfrm>
            <a:off x="2381731" y="1586181"/>
            <a:ext cx="634498" cy="634498"/>
            <a:chOff x="0" y="0"/>
            <a:chExt cx="845997" cy="845997"/>
          </a:xfrm>
        </p:grpSpPr>
        <p:sp>
          <p:nvSpPr>
            <p:cNvPr id="13" name="AutoShape 13"/>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4" name="AutoShape 14"/>
            <p:cNvSpPr/>
            <p:nvPr/>
          </p:nvSpPr>
          <p:spPr>
            <a:xfrm>
              <a:off x="422998" y="0"/>
              <a:ext cx="0" cy="845997"/>
            </a:xfrm>
            <a:prstGeom prst="line">
              <a:avLst/>
            </a:prstGeom>
            <a:ln w="85596" cap="flat">
              <a:solidFill>
                <a:srgbClr val="FFFFFF"/>
              </a:solidFill>
              <a:prstDash val="solid"/>
              <a:headEnd type="none" w="sm" len="sm"/>
              <a:tailEnd type="none" w="sm" len="sm"/>
            </a:ln>
          </p:spPr>
        </p:sp>
      </p:grpSp>
      <p:sp>
        <p:nvSpPr>
          <p:cNvPr id="15" name="Freeform 15"/>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0" y="2324100"/>
            <a:ext cx="17283060" cy="6960880"/>
          </a:xfrm>
          <a:prstGeom prst="rect">
            <a:avLst/>
          </a:prstGeom>
        </p:spPr>
        <p:txBody>
          <a:bodyPr wrap="square" lIns="0" tIns="0" rIns="0" bIns="0" rtlCol="0" anchor="t">
            <a:spAutoFit/>
          </a:bodyPr>
          <a:lstStyle/>
          <a:p>
            <a:pPr algn="ctr">
              <a:lnSpc>
                <a:spcPts val="11226"/>
              </a:lnSpc>
            </a:pPr>
            <a:r>
              <a:rPr lang="en-US" sz="3600" dirty="0">
                <a:solidFill>
                  <a:srgbClr val="FFFFFF"/>
                </a:solidFill>
                <a:latin typeface="Horizon"/>
                <a:ea typeface="Horizon"/>
                <a:cs typeface="Horizon"/>
                <a:sym typeface="Horizon"/>
              </a:rPr>
              <a:t>Bridging Host and Network: Enriching Linux Shell Abuse Detection with Suricata</a:t>
            </a:r>
          </a:p>
          <a:p>
            <a:pPr algn="ctr">
              <a:lnSpc>
                <a:spcPts val="11226"/>
              </a:lnSpc>
            </a:pPr>
            <a:r>
              <a:rPr lang="en-US" sz="3600" dirty="0">
                <a:solidFill>
                  <a:srgbClr val="FFFFFF"/>
                </a:solidFill>
                <a:latin typeface="Horizon"/>
                <a:ea typeface="Horizon"/>
                <a:cs typeface="Horizon"/>
                <a:sym typeface="Horizon"/>
              </a:rPr>
              <a:t>Presented by: Ted Skinner, Security Architect / Splunk]</a:t>
            </a:r>
          </a:p>
          <a:p>
            <a:pPr algn="ctr">
              <a:lnSpc>
                <a:spcPts val="11226"/>
              </a:lnSpc>
            </a:pPr>
            <a:endParaRPr lang="en-US" sz="3600" dirty="0">
              <a:solidFill>
                <a:srgbClr val="FFFFFF"/>
              </a:solidFill>
              <a:latin typeface="Horizon"/>
              <a:ea typeface="Horizon"/>
              <a:cs typeface="Horizon"/>
              <a:sym typeface="Horizo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971799" y="4419218"/>
            <a:ext cx="2889835" cy="2889835"/>
            <a:chOff x="0" y="0"/>
            <a:chExt cx="761109" cy="761109"/>
          </a:xfrm>
        </p:grpSpPr>
        <p:sp>
          <p:nvSpPr>
            <p:cNvPr id="3" name="Freeform 3"/>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C51AF6"/>
            </a:solidFill>
            <a:ln w="38100" cap="sq">
              <a:solidFill>
                <a:srgbClr val="FFFFFF"/>
              </a:solidFill>
              <a:prstDash val="solid"/>
              <a:miter/>
            </a:ln>
          </p:spPr>
        </p:sp>
        <p:sp>
          <p:nvSpPr>
            <p:cNvPr id="4" name="TextBox 4"/>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6056703" y="4419218"/>
            <a:ext cx="2889835" cy="2889835"/>
            <a:chOff x="0" y="0"/>
            <a:chExt cx="761109" cy="761109"/>
          </a:xfrm>
        </p:grpSpPr>
        <p:sp>
          <p:nvSpPr>
            <p:cNvPr id="6" name="Freeform 6"/>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C51AF6"/>
            </a:solidFill>
            <a:ln w="38100" cap="sq">
              <a:solidFill>
                <a:srgbClr val="FFFFFF"/>
              </a:solidFill>
              <a:prstDash val="solid"/>
              <a:miter/>
            </a:ln>
          </p:spPr>
        </p:sp>
        <p:sp>
          <p:nvSpPr>
            <p:cNvPr id="7" name="TextBox 7"/>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pic>
        <p:nvPicPr>
          <p:cNvPr id="8" name="Picture 8"/>
          <p:cNvPicPr>
            <a:picLocks noChangeAspect="1"/>
          </p:cNvPicPr>
          <p:nvPr/>
        </p:nvPicPr>
        <p:blipFill>
          <a:blip r:embed="rId2"/>
          <a:stretch>
            <a:fillRect/>
          </a:stretch>
        </p:blipFill>
        <p:spPr>
          <a:xfrm>
            <a:off x="1040952" y="4488371"/>
            <a:ext cx="2751529" cy="2751529"/>
          </a:xfrm>
          <a:prstGeom prst="rect">
            <a:avLst/>
          </a:prstGeom>
        </p:spPr>
      </p:pic>
      <p:pic>
        <p:nvPicPr>
          <p:cNvPr id="9" name="Picture 9"/>
          <p:cNvPicPr>
            <a:picLocks noChangeAspect="1"/>
          </p:cNvPicPr>
          <p:nvPr/>
        </p:nvPicPr>
        <p:blipFill>
          <a:blip r:embed="rId3"/>
          <a:stretch>
            <a:fillRect/>
          </a:stretch>
        </p:blipFill>
        <p:spPr>
          <a:xfrm>
            <a:off x="6125856" y="4488371"/>
            <a:ext cx="2751529" cy="2751529"/>
          </a:xfrm>
          <a:prstGeom prst="rect">
            <a:avLst/>
          </a:prstGeom>
        </p:spPr>
      </p:pic>
      <p:sp>
        <p:nvSpPr>
          <p:cNvPr id="10" name="TextBox 10"/>
          <p:cNvSpPr txBox="1"/>
          <p:nvPr/>
        </p:nvSpPr>
        <p:spPr>
          <a:xfrm>
            <a:off x="971799" y="1888148"/>
            <a:ext cx="13944632" cy="94297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C51AF6"/>
                </a:solidFill>
                <a:latin typeface="Horizon"/>
                <a:ea typeface="Horizon"/>
                <a:cs typeface="Horizon"/>
                <a:sym typeface="Horizon"/>
              </a:rPr>
              <a:t>MARKET RESEARCH</a:t>
            </a:r>
          </a:p>
        </p:txBody>
      </p:sp>
      <p:sp>
        <p:nvSpPr>
          <p:cNvPr id="11" name="TextBox 11"/>
          <p:cNvSpPr txBox="1"/>
          <p:nvPr/>
        </p:nvSpPr>
        <p:spPr>
          <a:xfrm>
            <a:off x="971799" y="2916271"/>
            <a:ext cx="7591887" cy="4152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Elaborate on the featured statistic.</a:t>
            </a:r>
          </a:p>
        </p:txBody>
      </p:sp>
      <p:grpSp>
        <p:nvGrpSpPr>
          <p:cNvPr id="12" name="Group 12"/>
          <p:cNvGrpSpPr/>
          <p:nvPr/>
        </p:nvGrpSpPr>
        <p:grpSpPr>
          <a:xfrm>
            <a:off x="971799" y="0"/>
            <a:ext cx="16306551" cy="876692"/>
            <a:chOff x="0" y="0"/>
            <a:chExt cx="21742068" cy="1168922"/>
          </a:xfrm>
        </p:grpSpPr>
        <p:sp>
          <p:nvSpPr>
            <p:cNvPr id="13" name="TextBox 13"/>
            <p:cNvSpPr txBox="1"/>
            <p:nvPr/>
          </p:nvSpPr>
          <p:spPr>
            <a:xfrm>
              <a:off x="19132242" y="665965"/>
              <a:ext cx="2584426" cy="342340"/>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10/20</a:t>
              </a:r>
            </a:p>
          </p:txBody>
        </p:sp>
        <p:sp>
          <p:nvSpPr>
            <p:cNvPr id="14" name="AutoShape 14"/>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15" name="TextBox 15"/>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grpSp>
        <p:nvGrpSpPr>
          <p:cNvPr id="16" name="Group 16"/>
          <p:cNvGrpSpPr/>
          <p:nvPr/>
        </p:nvGrpSpPr>
        <p:grpSpPr>
          <a:xfrm>
            <a:off x="11145652" y="4419218"/>
            <a:ext cx="2889835" cy="2889835"/>
            <a:chOff x="0" y="0"/>
            <a:chExt cx="761109" cy="761109"/>
          </a:xfrm>
        </p:grpSpPr>
        <p:sp>
          <p:nvSpPr>
            <p:cNvPr id="17" name="Freeform 17"/>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C51AF6"/>
            </a:solidFill>
            <a:ln w="38100" cap="sq">
              <a:solidFill>
                <a:srgbClr val="FFFFFF"/>
              </a:solidFill>
              <a:prstDash val="solid"/>
              <a:miter/>
            </a:ln>
          </p:spPr>
        </p:sp>
        <p:sp>
          <p:nvSpPr>
            <p:cNvPr id="18" name="TextBox 18"/>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pic>
        <p:nvPicPr>
          <p:cNvPr id="19" name="Picture 19"/>
          <p:cNvPicPr>
            <a:picLocks noChangeAspect="1"/>
          </p:cNvPicPr>
          <p:nvPr/>
        </p:nvPicPr>
        <p:blipFill>
          <a:blip r:embed="rId4"/>
          <a:stretch>
            <a:fillRect/>
          </a:stretch>
        </p:blipFill>
        <p:spPr>
          <a:xfrm>
            <a:off x="11214805" y="4488371"/>
            <a:ext cx="2751529" cy="2751529"/>
          </a:xfrm>
          <a:prstGeom prst="rect">
            <a:avLst/>
          </a:prstGeom>
        </p:spPr>
      </p:pic>
      <p:sp>
        <p:nvSpPr>
          <p:cNvPr id="20" name="Freeform 20"/>
          <p:cNvSpPr/>
          <p:nvPr/>
        </p:nvSpPr>
        <p:spPr>
          <a:xfrm>
            <a:off x="15947566" y="2328105"/>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2" name="Group 22"/>
          <p:cNvGrpSpPr/>
          <p:nvPr/>
        </p:nvGrpSpPr>
        <p:grpSpPr>
          <a:xfrm>
            <a:off x="8648091" y="8952386"/>
            <a:ext cx="634498" cy="634498"/>
            <a:chOff x="0" y="0"/>
            <a:chExt cx="845997" cy="845997"/>
          </a:xfrm>
        </p:grpSpPr>
        <p:sp>
          <p:nvSpPr>
            <p:cNvPr id="23" name="AutoShape 23"/>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4" name="AutoShape 24"/>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25" name="Group 25"/>
          <p:cNvGrpSpPr/>
          <p:nvPr/>
        </p:nvGrpSpPr>
        <p:grpSpPr>
          <a:xfrm>
            <a:off x="14003886" y="2153154"/>
            <a:ext cx="634498" cy="634498"/>
            <a:chOff x="0" y="0"/>
            <a:chExt cx="845997" cy="845997"/>
          </a:xfrm>
        </p:grpSpPr>
        <p:sp>
          <p:nvSpPr>
            <p:cNvPr id="26" name="AutoShape 26"/>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7" name="AutoShape 27"/>
            <p:cNvSpPr/>
            <p:nvPr/>
          </p:nvSpPr>
          <p:spPr>
            <a:xfrm>
              <a:off x="422998" y="0"/>
              <a:ext cx="0" cy="845997"/>
            </a:xfrm>
            <a:prstGeom prst="line">
              <a:avLst/>
            </a:prstGeom>
            <a:ln w="85596" cap="flat">
              <a:solidFill>
                <a:srgbClr val="FFFFFF"/>
              </a:solidFill>
              <a:prstDash val="solid"/>
              <a:headEnd type="none" w="sm" len="sm"/>
              <a:tailEnd type="none" w="sm" len="sm"/>
            </a:ln>
          </p:spPr>
        </p:sp>
      </p:grpSp>
      <p:sp>
        <p:nvSpPr>
          <p:cNvPr id="28" name="TextBox 28"/>
          <p:cNvSpPr txBox="1"/>
          <p:nvPr/>
        </p:nvSpPr>
        <p:spPr>
          <a:xfrm>
            <a:off x="971799" y="7671940"/>
            <a:ext cx="458412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Briefly elaborate on what you want to discuss. </a:t>
            </a:r>
          </a:p>
        </p:txBody>
      </p:sp>
      <p:sp>
        <p:nvSpPr>
          <p:cNvPr id="29" name="TextBox 29"/>
          <p:cNvSpPr txBox="1"/>
          <p:nvPr/>
        </p:nvSpPr>
        <p:spPr>
          <a:xfrm>
            <a:off x="6056703" y="7671940"/>
            <a:ext cx="458412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Briefly elaborate on what you want to discuss. </a:t>
            </a:r>
          </a:p>
        </p:txBody>
      </p:sp>
      <p:sp>
        <p:nvSpPr>
          <p:cNvPr id="30" name="TextBox 30"/>
          <p:cNvSpPr txBox="1"/>
          <p:nvPr/>
        </p:nvSpPr>
        <p:spPr>
          <a:xfrm>
            <a:off x="11145652" y="7671940"/>
            <a:ext cx="4262482"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Briefly elaborate on what you want to discuss.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971799" y="0"/>
            <a:ext cx="16306551" cy="876692"/>
            <a:chOff x="0" y="0"/>
            <a:chExt cx="21742068" cy="1168922"/>
          </a:xfrm>
        </p:grpSpPr>
        <p:sp>
          <p:nvSpPr>
            <p:cNvPr id="3" name="TextBox 3"/>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11/20</a:t>
              </a:r>
            </a:p>
          </p:txBody>
        </p:sp>
        <p:sp>
          <p:nvSpPr>
            <p:cNvPr id="4" name="AutoShape 4"/>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5" name="TextBox 5"/>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grpSp>
        <p:nvGrpSpPr>
          <p:cNvPr id="6" name="Group 6"/>
          <p:cNvGrpSpPr/>
          <p:nvPr/>
        </p:nvGrpSpPr>
        <p:grpSpPr>
          <a:xfrm>
            <a:off x="971799" y="3220843"/>
            <a:ext cx="2849261" cy="2849261"/>
            <a:chOff x="0" y="0"/>
            <a:chExt cx="761109" cy="761109"/>
          </a:xfrm>
        </p:grpSpPr>
        <p:sp>
          <p:nvSpPr>
            <p:cNvPr id="7" name="Freeform 7"/>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C51AF6"/>
            </a:solidFill>
            <a:ln w="38100" cap="sq">
              <a:solidFill>
                <a:srgbClr val="FFFFFF"/>
              </a:solidFill>
              <a:prstDash val="solid"/>
              <a:miter/>
            </a:ln>
          </p:spPr>
        </p:sp>
        <p:sp>
          <p:nvSpPr>
            <p:cNvPr id="8" name="TextBox 8"/>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971799" y="6651129"/>
            <a:ext cx="2849261" cy="2849261"/>
            <a:chOff x="0" y="0"/>
            <a:chExt cx="761109" cy="761109"/>
          </a:xfrm>
        </p:grpSpPr>
        <p:sp>
          <p:nvSpPr>
            <p:cNvPr id="10" name="Freeform 10"/>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000000">
                <a:alpha val="0"/>
              </a:srgbClr>
            </a:solidFill>
            <a:ln w="38100" cap="sq">
              <a:solidFill>
                <a:srgbClr val="FFFFFF"/>
              </a:solidFill>
              <a:prstDash val="solid"/>
              <a:miter/>
            </a:ln>
          </p:spPr>
        </p:sp>
        <p:sp>
          <p:nvSpPr>
            <p:cNvPr id="11" name="TextBox 11"/>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5432245" y="6651129"/>
            <a:ext cx="2849261" cy="2849261"/>
            <a:chOff x="0" y="0"/>
            <a:chExt cx="761109" cy="761109"/>
          </a:xfrm>
        </p:grpSpPr>
        <p:sp>
          <p:nvSpPr>
            <p:cNvPr id="13" name="Freeform 13"/>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000000">
                <a:alpha val="0"/>
              </a:srgbClr>
            </a:solidFill>
            <a:ln w="38100" cap="sq">
              <a:solidFill>
                <a:srgbClr val="FFFFFF"/>
              </a:solidFill>
              <a:prstDash val="solid"/>
              <a:miter/>
            </a:ln>
          </p:spPr>
        </p:sp>
        <p:sp>
          <p:nvSpPr>
            <p:cNvPr id="14" name="TextBox 14"/>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71799" y="1822526"/>
            <a:ext cx="2849261" cy="820331"/>
            <a:chOff x="0" y="0"/>
            <a:chExt cx="761109" cy="219131"/>
          </a:xfrm>
        </p:grpSpPr>
        <p:sp>
          <p:nvSpPr>
            <p:cNvPr id="16" name="Freeform 16"/>
            <p:cNvSpPr/>
            <p:nvPr/>
          </p:nvSpPr>
          <p:spPr>
            <a:xfrm>
              <a:off x="0" y="0"/>
              <a:ext cx="761109" cy="219131"/>
            </a:xfrm>
            <a:custGeom>
              <a:avLst/>
              <a:gdLst/>
              <a:ahLst/>
              <a:cxnLst/>
              <a:rect l="l" t="t" r="r" b="b"/>
              <a:pathLst>
                <a:path w="761109" h="219131">
                  <a:moveTo>
                    <a:pt x="0" y="0"/>
                  </a:moveTo>
                  <a:lnTo>
                    <a:pt x="761109" y="0"/>
                  </a:lnTo>
                  <a:lnTo>
                    <a:pt x="761109" y="219131"/>
                  </a:lnTo>
                  <a:lnTo>
                    <a:pt x="0" y="219131"/>
                  </a:lnTo>
                  <a:close/>
                </a:path>
              </a:pathLst>
            </a:custGeom>
            <a:solidFill>
              <a:srgbClr val="C51AF6"/>
            </a:solidFill>
            <a:ln w="38100" cap="sq">
              <a:solidFill>
                <a:srgbClr val="FFFFFF"/>
              </a:solidFill>
              <a:prstDash val="solid"/>
              <a:miter/>
            </a:ln>
          </p:spPr>
        </p:sp>
        <p:sp>
          <p:nvSpPr>
            <p:cNvPr id="17" name="TextBox 17"/>
            <p:cNvSpPr txBox="1"/>
            <p:nvPr/>
          </p:nvSpPr>
          <p:spPr>
            <a:xfrm>
              <a:off x="0" y="-47625"/>
              <a:ext cx="761109" cy="266756"/>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5432245" y="3220843"/>
            <a:ext cx="2849261" cy="2849261"/>
            <a:chOff x="0" y="0"/>
            <a:chExt cx="761109" cy="761109"/>
          </a:xfrm>
        </p:grpSpPr>
        <p:sp>
          <p:nvSpPr>
            <p:cNvPr id="19" name="Freeform 19"/>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C51AF6"/>
            </a:solidFill>
            <a:ln w="38100" cap="sq">
              <a:solidFill>
                <a:srgbClr val="FFFFFF"/>
              </a:solidFill>
              <a:prstDash val="solid"/>
              <a:miter/>
            </a:ln>
          </p:spPr>
        </p:sp>
        <p:sp>
          <p:nvSpPr>
            <p:cNvPr id="20" name="TextBox 20"/>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5432245" y="1822526"/>
            <a:ext cx="2849261" cy="820331"/>
            <a:chOff x="0" y="0"/>
            <a:chExt cx="761109" cy="219131"/>
          </a:xfrm>
        </p:grpSpPr>
        <p:sp>
          <p:nvSpPr>
            <p:cNvPr id="22" name="Freeform 22"/>
            <p:cNvSpPr/>
            <p:nvPr/>
          </p:nvSpPr>
          <p:spPr>
            <a:xfrm>
              <a:off x="0" y="0"/>
              <a:ext cx="761109" cy="219131"/>
            </a:xfrm>
            <a:custGeom>
              <a:avLst/>
              <a:gdLst/>
              <a:ahLst/>
              <a:cxnLst/>
              <a:rect l="l" t="t" r="r" b="b"/>
              <a:pathLst>
                <a:path w="761109" h="219131">
                  <a:moveTo>
                    <a:pt x="0" y="0"/>
                  </a:moveTo>
                  <a:lnTo>
                    <a:pt x="761109" y="0"/>
                  </a:lnTo>
                  <a:lnTo>
                    <a:pt x="761109" y="219131"/>
                  </a:lnTo>
                  <a:lnTo>
                    <a:pt x="0" y="219131"/>
                  </a:lnTo>
                  <a:close/>
                </a:path>
              </a:pathLst>
            </a:custGeom>
            <a:solidFill>
              <a:srgbClr val="C51AF6"/>
            </a:solidFill>
            <a:ln w="38100" cap="sq">
              <a:solidFill>
                <a:srgbClr val="FFFFFF"/>
              </a:solidFill>
              <a:prstDash val="solid"/>
              <a:miter/>
            </a:ln>
          </p:spPr>
        </p:sp>
        <p:sp>
          <p:nvSpPr>
            <p:cNvPr id="23" name="TextBox 23"/>
            <p:cNvSpPr txBox="1"/>
            <p:nvPr/>
          </p:nvSpPr>
          <p:spPr>
            <a:xfrm>
              <a:off x="0" y="-47625"/>
              <a:ext cx="761109" cy="266756"/>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9892692" y="3220843"/>
            <a:ext cx="2849261" cy="2849261"/>
            <a:chOff x="0" y="0"/>
            <a:chExt cx="761109" cy="761109"/>
          </a:xfrm>
        </p:grpSpPr>
        <p:sp>
          <p:nvSpPr>
            <p:cNvPr id="25" name="Freeform 25"/>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C51AF6"/>
            </a:solidFill>
            <a:ln w="38100" cap="sq">
              <a:solidFill>
                <a:srgbClr val="FFFFFF"/>
              </a:solidFill>
              <a:prstDash val="solid"/>
              <a:miter/>
            </a:ln>
          </p:spPr>
        </p:sp>
        <p:sp>
          <p:nvSpPr>
            <p:cNvPr id="26" name="TextBox 26"/>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9892692" y="1822526"/>
            <a:ext cx="2849261" cy="820331"/>
            <a:chOff x="0" y="0"/>
            <a:chExt cx="761109" cy="219131"/>
          </a:xfrm>
        </p:grpSpPr>
        <p:sp>
          <p:nvSpPr>
            <p:cNvPr id="28" name="Freeform 28"/>
            <p:cNvSpPr/>
            <p:nvPr/>
          </p:nvSpPr>
          <p:spPr>
            <a:xfrm>
              <a:off x="0" y="0"/>
              <a:ext cx="761109" cy="219131"/>
            </a:xfrm>
            <a:custGeom>
              <a:avLst/>
              <a:gdLst/>
              <a:ahLst/>
              <a:cxnLst/>
              <a:rect l="l" t="t" r="r" b="b"/>
              <a:pathLst>
                <a:path w="761109" h="219131">
                  <a:moveTo>
                    <a:pt x="0" y="0"/>
                  </a:moveTo>
                  <a:lnTo>
                    <a:pt x="761109" y="0"/>
                  </a:lnTo>
                  <a:lnTo>
                    <a:pt x="761109" y="219131"/>
                  </a:lnTo>
                  <a:lnTo>
                    <a:pt x="0" y="219131"/>
                  </a:lnTo>
                  <a:close/>
                </a:path>
              </a:pathLst>
            </a:custGeom>
            <a:solidFill>
              <a:srgbClr val="C51AF6"/>
            </a:solidFill>
            <a:ln w="38100" cap="sq">
              <a:solidFill>
                <a:srgbClr val="FFFFFF"/>
              </a:solidFill>
              <a:prstDash val="solid"/>
              <a:miter/>
            </a:ln>
          </p:spPr>
        </p:sp>
        <p:sp>
          <p:nvSpPr>
            <p:cNvPr id="29" name="TextBox 29"/>
            <p:cNvSpPr txBox="1"/>
            <p:nvPr/>
          </p:nvSpPr>
          <p:spPr>
            <a:xfrm>
              <a:off x="0" y="-47625"/>
              <a:ext cx="761109" cy="266756"/>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4353138" y="3220843"/>
            <a:ext cx="2849261" cy="2849261"/>
            <a:chOff x="0" y="0"/>
            <a:chExt cx="761109" cy="761109"/>
          </a:xfrm>
        </p:grpSpPr>
        <p:sp>
          <p:nvSpPr>
            <p:cNvPr id="31" name="Freeform 31"/>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C51AF6"/>
            </a:solidFill>
            <a:ln w="38100" cap="sq">
              <a:solidFill>
                <a:srgbClr val="FFFFFF"/>
              </a:solidFill>
              <a:prstDash val="solid"/>
              <a:miter/>
            </a:ln>
          </p:spPr>
        </p:sp>
        <p:sp>
          <p:nvSpPr>
            <p:cNvPr id="32" name="TextBox 32"/>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4353138" y="1822526"/>
            <a:ext cx="2849261" cy="820331"/>
            <a:chOff x="0" y="0"/>
            <a:chExt cx="761109" cy="219131"/>
          </a:xfrm>
        </p:grpSpPr>
        <p:sp>
          <p:nvSpPr>
            <p:cNvPr id="34" name="Freeform 34"/>
            <p:cNvSpPr/>
            <p:nvPr/>
          </p:nvSpPr>
          <p:spPr>
            <a:xfrm>
              <a:off x="0" y="0"/>
              <a:ext cx="761109" cy="219131"/>
            </a:xfrm>
            <a:custGeom>
              <a:avLst/>
              <a:gdLst/>
              <a:ahLst/>
              <a:cxnLst/>
              <a:rect l="l" t="t" r="r" b="b"/>
              <a:pathLst>
                <a:path w="761109" h="219131">
                  <a:moveTo>
                    <a:pt x="0" y="0"/>
                  </a:moveTo>
                  <a:lnTo>
                    <a:pt x="761109" y="0"/>
                  </a:lnTo>
                  <a:lnTo>
                    <a:pt x="761109" y="219131"/>
                  </a:lnTo>
                  <a:lnTo>
                    <a:pt x="0" y="219131"/>
                  </a:lnTo>
                  <a:close/>
                </a:path>
              </a:pathLst>
            </a:custGeom>
            <a:solidFill>
              <a:srgbClr val="C51AF6"/>
            </a:solidFill>
            <a:ln w="38100" cap="sq">
              <a:solidFill>
                <a:srgbClr val="FFFFFF"/>
              </a:solidFill>
              <a:prstDash val="solid"/>
              <a:miter/>
            </a:ln>
          </p:spPr>
        </p:sp>
        <p:sp>
          <p:nvSpPr>
            <p:cNvPr id="35" name="TextBox 35"/>
            <p:cNvSpPr txBox="1"/>
            <p:nvPr/>
          </p:nvSpPr>
          <p:spPr>
            <a:xfrm>
              <a:off x="0" y="-47625"/>
              <a:ext cx="761109" cy="266756"/>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9892692" y="6651129"/>
            <a:ext cx="2849261" cy="2849261"/>
            <a:chOff x="0" y="0"/>
            <a:chExt cx="761109" cy="761109"/>
          </a:xfrm>
        </p:grpSpPr>
        <p:sp>
          <p:nvSpPr>
            <p:cNvPr id="37" name="Freeform 37"/>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000000">
                <a:alpha val="0"/>
              </a:srgbClr>
            </a:solidFill>
            <a:ln w="38100" cap="sq">
              <a:solidFill>
                <a:srgbClr val="FFFFFF"/>
              </a:solidFill>
              <a:prstDash val="solid"/>
              <a:miter/>
            </a:ln>
          </p:spPr>
        </p:sp>
        <p:sp>
          <p:nvSpPr>
            <p:cNvPr id="38" name="TextBox 38"/>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14353138" y="6651129"/>
            <a:ext cx="2849261" cy="2849261"/>
            <a:chOff x="0" y="0"/>
            <a:chExt cx="761109" cy="761109"/>
          </a:xfrm>
        </p:grpSpPr>
        <p:sp>
          <p:nvSpPr>
            <p:cNvPr id="40" name="Freeform 40"/>
            <p:cNvSpPr/>
            <p:nvPr/>
          </p:nvSpPr>
          <p:spPr>
            <a:xfrm>
              <a:off x="0" y="0"/>
              <a:ext cx="761109" cy="761109"/>
            </a:xfrm>
            <a:custGeom>
              <a:avLst/>
              <a:gdLst/>
              <a:ahLst/>
              <a:cxnLst/>
              <a:rect l="l" t="t" r="r" b="b"/>
              <a:pathLst>
                <a:path w="761109" h="761109">
                  <a:moveTo>
                    <a:pt x="0" y="0"/>
                  </a:moveTo>
                  <a:lnTo>
                    <a:pt x="761109" y="0"/>
                  </a:lnTo>
                  <a:lnTo>
                    <a:pt x="761109" y="761109"/>
                  </a:lnTo>
                  <a:lnTo>
                    <a:pt x="0" y="761109"/>
                  </a:lnTo>
                  <a:close/>
                </a:path>
              </a:pathLst>
            </a:custGeom>
            <a:solidFill>
              <a:srgbClr val="000000">
                <a:alpha val="0"/>
              </a:srgbClr>
            </a:solidFill>
            <a:ln w="38100" cap="sq">
              <a:solidFill>
                <a:srgbClr val="FFFFFF"/>
              </a:solidFill>
              <a:prstDash val="solid"/>
              <a:miter/>
            </a:ln>
          </p:spPr>
        </p:sp>
        <p:sp>
          <p:nvSpPr>
            <p:cNvPr id="41" name="TextBox 41"/>
            <p:cNvSpPr txBox="1"/>
            <p:nvPr/>
          </p:nvSpPr>
          <p:spPr>
            <a:xfrm>
              <a:off x="0" y="-47625"/>
              <a:ext cx="761109" cy="808734"/>
            </a:xfrm>
            <a:prstGeom prst="rect">
              <a:avLst/>
            </a:prstGeom>
          </p:spPr>
          <p:txBody>
            <a:bodyPr lIns="50800" tIns="50800" rIns="50800" bIns="50800" rtlCol="0" anchor="ctr"/>
            <a:lstStyle/>
            <a:p>
              <a:pPr algn="ctr">
                <a:lnSpc>
                  <a:spcPts val="3359"/>
                </a:lnSpc>
              </a:pPr>
              <a:endParaRPr/>
            </a:p>
          </p:txBody>
        </p:sp>
      </p:grpSp>
      <p:sp>
        <p:nvSpPr>
          <p:cNvPr id="42" name="TextBox 42"/>
          <p:cNvSpPr txBox="1"/>
          <p:nvPr/>
        </p:nvSpPr>
        <p:spPr>
          <a:xfrm>
            <a:off x="1121101" y="3551618"/>
            <a:ext cx="2550656" cy="2047875"/>
          </a:xfrm>
          <a:prstGeom prst="rect">
            <a:avLst/>
          </a:prstGeom>
        </p:spPr>
        <p:txBody>
          <a:bodyPr lIns="0" tIns="0" rIns="0" bIns="0" rtlCol="0" anchor="t">
            <a:spAutoFit/>
          </a:bodyPr>
          <a:lstStyle/>
          <a:p>
            <a:pPr marL="0" lvl="0" indent="0" algn="ctr">
              <a:lnSpc>
                <a:spcPts val="15015"/>
              </a:lnSpc>
              <a:spcBef>
                <a:spcPct val="0"/>
              </a:spcBef>
            </a:pPr>
            <a:r>
              <a:rPr lang="en-US" sz="12513" b="1" u="none" strike="noStrike">
                <a:solidFill>
                  <a:srgbClr val="FFFFFF"/>
                </a:solidFill>
                <a:latin typeface="Horizon"/>
                <a:ea typeface="Horizon"/>
                <a:cs typeface="Horizon"/>
                <a:sym typeface="Horizon"/>
              </a:rPr>
              <a:t>S</a:t>
            </a:r>
          </a:p>
        </p:txBody>
      </p:sp>
      <p:sp>
        <p:nvSpPr>
          <p:cNvPr id="43" name="TextBox 43"/>
          <p:cNvSpPr txBox="1"/>
          <p:nvPr/>
        </p:nvSpPr>
        <p:spPr>
          <a:xfrm>
            <a:off x="5636384" y="3552800"/>
            <a:ext cx="1952100" cy="2045511"/>
          </a:xfrm>
          <a:prstGeom prst="rect">
            <a:avLst/>
          </a:prstGeom>
        </p:spPr>
        <p:txBody>
          <a:bodyPr lIns="0" tIns="0" rIns="0" bIns="0" rtlCol="0" anchor="t">
            <a:spAutoFit/>
          </a:bodyPr>
          <a:lstStyle/>
          <a:p>
            <a:pPr marL="0" lvl="0" indent="0" algn="ctr">
              <a:lnSpc>
                <a:spcPts val="15015"/>
              </a:lnSpc>
              <a:spcBef>
                <a:spcPct val="0"/>
              </a:spcBef>
            </a:pPr>
            <a:r>
              <a:rPr lang="en-US" sz="12513">
                <a:solidFill>
                  <a:srgbClr val="FFFFFF"/>
                </a:solidFill>
                <a:latin typeface="Horizon"/>
                <a:ea typeface="Horizon"/>
                <a:cs typeface="Horizon"/>
                <a:sym typeface="Horizon"/>
              </a:rPr>
              <a:t>W</a:t>
            </a:r>
          </a:p>
        </p:txBody>
      </p:sp>
      <p:sp>
        <p:nvSpPr>
          <p:cNvPr id="44" name="TextBox 44"/>
          <p:cNvSpPr txBox="1"/>
          <p:nvPr/>
        </p:nvSpPr>
        <p:spPr>
          <a:xfrm>
            <a:off x="10341272" y="3553982"/>
            <a:ext cx="1952100" cy="2045511"/>
          </a:xfrm>
          <a:prstGeom prst="rect">
            <a:avLst/>
          </a:prstGeom>
        </p:spPr>
        <p:txBody>
          <a:bodyPr lIns="0" tIns="0" rIns="0" bIns="0" rtlCol="0" anchor="t">
            <a:spAutoFit/>
          </a:bodyPr>
          <a:lstStyle/>
          <a:p>
            <a:pPr marL="0" lvl="0" indent="0" algn="ctr">
              <a:lnSpc>
                <a:spcPts val="15015"/>
              </a:lnSpc>
              <a:spcBef>
                <a:spcPct val="0"/>
              </a:spcBef>
            </a:pPr>
            <a:r>
              <a:rPr lang="en-US" sz="12513">
                <a:solidFill>
                  <a:srgbClr val="FFFFFF"/>
                </a:solidFill>
                <a:latin typeface="Horizon"/>
                <a:ea typeface="Horizon"/>
                <a:cs typeface="Horizon"/>
                <a:sym typeface="Horizon"/>
              </a:rPr>
              <a:t>O</a:t>
            </a:r>
          </a:p>
        </p:txBody>
      </p:sp>
      <p:sp>
        <p:nvSpPr>
          <p:cNvPr id="45" name="TextBox 45"/>
          <p:cNvSpPr txBox="1"/>
          <p:nvPr/>
        </p:nvSpPr>
        <p:spPr>
          <a:xfrm>
            <a:off x="14801718" y="3553982"/>
            <a:ext cx="1952100" cy="2045511"/>
          </a:xfrm>
          <a:prstGeom prst="rect">
            <a:avLst/>
          </a:prstGeom>
        </p:spPr>
        <p:txBody>
          <a:bodyPr lIns="0" tIns="0" rIns="0" bIns="0" rtlCol="0" anchor="t">
            <a:spAutoFit/>
          </a:bodyPr>
          <a:lstStyle/>
          <a:p>
            <a:pPr marL="0" lvl="0" indent="0" algn="ctr">
              <a:lnSpc>
                <a:spcPts val="15015"/>
              </a:lnSpc>
              <a:spcBef>
                <a:spcPct val="0"/>
              </a:spcBef>
            </a:pPr>
            <a:r>
              <a:rPr lang="en-US" sz="12513">
                <a:solidFill>
                  <a:srgbClr val="FFFFFF"/>
                </a:solidFill>
                <a:latin typeface="Horizon"/>
                <a:ea typeface="Horizon"/>
                <a:cs typeface="Horizon"/>
                <a:sym typeface="Horizon"/>
              </a:rPr>
              <a:t>T</a:t>
            </a:r>
          </a:p>
        </p:txBody>
      </p:sp>
      <p:sp>
        <p:nvSpPr>
          <p:cNvPr id="46" name="TextBox 46"/>
          <p:cNvSpPr txBox="1"/>
          <p:nvPr/>
        </p:nvSpPr>
        <p:spPr>
          <a:xfrm>
            <a:off x="1203683" y="2061292"/>
            <a:ext cx="2221004" cy="304700"/>
          </a:xfrm>
          <a:prstGeom prst="rect">
            <a:avLst/>
          </a:prstGeom>
        </p:spPr>
        <p:txBody>
          <a:bodyPr lIns="0" tIns="0" rIns="0" bIns="0" rtlCol="0" anchor="t">
            <a:spAutoFit/>
          </a:bodyPr>
          <a:lstStyle/>
          <a:p>
            <a:pPr marL="0" lvl="0" indent="0" algn="ctr">
              <a:lnSpc>
                <a:spcPts val="2114"/>
              </a:lnSpc>
              <a:spcBef>
                <a:spcPct val="0"/>
              </a:spcBef>
            </a:pPr>
            <a:r>
              <a:rPr lang="en-US" sz="1761">
                <a:solidFill>
                  <a:srgbClr val="FFFFFF"/>
                </a:solidFill>
                <a:latin typeface="Horizon"/>
                <a:ea typeface="Horizon"/>
                <a:cs typeface="Horizon"/>
                <a:sym typeface="Horizon"/>
              </a:rPr>
              <a:t>STRENGTHS</a:t>
            </a:r>
          </a:p>
        </p:txBody>
      </p:sp>
      <p:sp>
        <p:nvSpPr>
          <p:cNvPr id="47" name="TextBox 47"/>
          <p:cNvSpPr txBox="1"/>
          <p:nvPr/>
        </p:nvSpPr>
        <p:spPr>
          <a:xfrm>
            <a:off x="5636384" y="2061292"/>
            <a:ext cx="2437033" cy="304700"/>
          </a:xfrm>
          <a:prstGeom prst="rect">
            <a:avLst/>
          </a:prstGeom>
        </p:spPr>
        <p:txBody>
          <a:bodyPr lIns="0" tIns="0" rIns="0" bIns="0" rtlCol="0" anchor="t">
            <a:spAutoFit/>
          </a:bodyPr>
          <a:lstStyle/>
          <a:p>
            <a:pPr marL="0" lvl="0" indent="0" algn="ctr">
              <a:lnSpc>
                <a:spcPts val="2114"/>
              </a:lnSpc>
              <a:spcBef>
                <a:spcPct val="0"/>
              </a:spcBef>
            </a:pPr>
            <a:r>
              <a:rPr lang="en-US" sz="1761">
                <a:solidFill>
                  <a:srgbClr val="FFFFFF"/>
                </a:solidFill>
                <a:latin typeface="Horizon"/>
                <a:ea typeface="Horizon"/>
                <a:cs typeface="Horizon"/>
                <a:sym typeface="Horizon"/>
              </a:rPr>
              <a:t>WEAKNESSES</a:t>
            </a:r>
          </a:p>
        </p:txBody>
      </p:sp>
      <p:sp>
        <p:nvSpPr>
          <p:cNvPr id="48" name="TextBox 48"/>
          <p:cNvSpPr txBox="1"/>
          <p:nvPr/>
        </p:nvSpPr>
        <p:spPr>
          <a:xfrm>
            <a:off x="9891231" y="2080292"/>
            <a:ext cx="2820448" cy="276225"/>
          </a:xfrm>
          <a:prstGeom prst="rect">
            <a:avLst/>
          </a:prstGeom>
        </p:spPr>
        <p:txBody>
          <a:bodyPr lIns="0" tIns="0" rIns="0" bIns="0" rtlCol="0" anchor="t">
            <a:spAutoFit/>
          </a:bodyPr>
          <a:lstStyle/>
          <a:p>
            <a:pPr marL="0" lvl="0" indent="0" algn="ctr">
              <a:lnSpc>
                <a:spcPts val="1994"/>
              </a:lnSpc>
              <a:spcBef>
                <a:spcPct val="0"/>
              </a:spcBef>
            </a:pPr>
            <a:r>
              <a:rPr lang="en-US" sz="1661">
                <a:solidFill>
                  <a:srgbClr val="FFFFFF"/>
                </a:solidFill>
                <a:latin typeface="Horizon"/>
                <a:ea typeface="Horizon"/>
                <a:cs typeface="Horizon"/>
                <a:sym typeface="Horizon"/>
              </a:rPr>
              <a:t>OPPORTUNITIES</a:t>
            </a:r>
          </a:p>
        </p:txBody>
      </p:sp>
      <p:sp>
        <p:nvSpPr>
          <p:cNvPr id="49" name="TextBox 49"/>
          <p:cNvSpPr txBox="1"/>
          <p:nvPr/>
        </p:nvSpPr>
        <p:spPr>
          <a:xfrm>
            <a:off x="14667267" y="2070767"/>
            <a:ext cx="2221004" cy="304700"/>
          </a:xfrm>
          <a:prstGeom prst="rect">
            <a:avLst/>
          </a:prstGeom>
        </p:spPr>
        <p:txBody>
          <a:bodyPr lIns="0" tIns="0" rIns="0" bIns="0" rtlCol="0" anchor="t">
            <a:spAutoFit/>
          </a:bodyPr>
          <a:lstStyle/>
          <a:p>
            <a:pPr marL="0" lvl="0" indent="0" algn="ctr">
              <a:lnSpc>
                <a:spcPts val="2114"/>
              </a:lnSpc>
              <a:spcBef>
                <a:spcPct val="0"/>
              </a:spcBef>
            </a:pPr>
            <a:r>
              <a:rPr lang="en-US" sz="1761">
                <a:solidFill>
                  <a:srgbClr val="FFFFFF"/>
                </a:solidFill>
                <a:latin typeface="Horizon"/>
                <a:ea typeface="Horizon"/>
                <a:cs typeface="Horizon"/>
                <a:sym typeface="Horizon"/>
              </a:rPr>
              <a:t>THREATS</a:t>
            </a:r>
          </a:p>
        </p:txBody>
      </p:sp>
      <p:sp>
        <p:nvSpPr>
          <p:cNvPr id="50" name="TextBox 50"/>
          <p:cNvSpPr txBox="1"/>
          <p:nvPr/>
        </p:nvSpPr>
        <p:spPr>
          <a:xfrm>
            <a:off x="5561689" y="6870204"/>
            <a:ext cx="2719817" cy="2582904"/>
          </a:xfrm>
          <a:prstGeom prst="rect">
            <a:avLst/>
          </a:prstGeom>
        </p:spPr>
        <p:txBody>
          <a:bodyPr lIns="0" tIns="0" rIns="0" bIns="0" rtlCol="0" anchor="t">
            <a:spAutoFit/>
          </a:bodyPr>
          <a:lstStyle/>
          <a:p>
            <a:pPr algn="ctr">
              <a:lnSpc>
                <a:spcPts val="2936"/>
              </a:lnSpc>
            </a:pPr>
            <a:r>
              <a:rPr lang="en-US" sz="2097">
                <a:solidFill>
                  <a:srgbClr val="FFFFFF"/>
                </a:solidFill>
                <a:latin typeface="Anonymous Pro"/>
                <a:ea typeface="Anonymous Pro"/>
                <a:cs typeface="Anonymous Pro"/>
                <a:sym typeface="Anonymous Pro"/>
              </a:rPr>
              <a:t>Whe</a:t>
            </a:r>
            <a:r>
              <a:rPr lang="en-US" sz="2097" u="none" strike="noStrike">
                <a:solidFill>
                  <a:srgbClr val="FFFFFF"/>
                </a:solidFill>
                <a:latin typeface="Anonymous Pro"/>
                <a:ea typeface="Anonymous Pro"/>
                <a:cs typeface="Anonymous Pro"/>
                <a:sym typeface="Anonymous Pro"/>
              </a:rPr>
              <a:t>re do you </a:t>
            </a:r>
          </a:p>
          <a:p>
            <a:pPr algn="ctr">
              <a:lnSpc>
                <a:spcPts val="2936"/>
              </a:lnSpc>
            </a:pPr>
            <a:r>
              <a:rPr lang="en-US" sz="2097" u="none" strike="noStrike">
                <a:solidFill>
                  <a:srgbClr val="FFFFFF"/>
                </a:solidFill>
                <a:latin typeface="Anonymous Pro"/>
                <a:ea typeface="Anonymous Pro"/>
                <a:cs typeface="Anonymous Pro"/>
                <a:sym typeface="Anonymous Pro"/>
              </a:rPr>
              <a:t>need to improve? </a:t>
            </a:r>
          </a:p>
          <a:p>
            <a:pPr algn="ctr">
              <a:lnSpc>
                <a:spcPts val="2936"/>
              </a:lnSpc>
            </a:pPr>
            <a:r>
              <a:rPr lang="en-US" sz="2097" u="none" strike="noStrike">
                <a:solidFill>
                  <a:srgbClr val="FFFFFF"/>
                </a:solidFill>
                <a:latin typeface="Anonymous Pro"/>
                <a:ea typeface="Anonymous Pro"/>
                <a:cs typeface="Anonymous Pro"/>
                <a:sym typeface="Anonymous Pro"/>
              </a:rPr>
              <a:t>Are resources adequate? </a:t>
            </a:r>
          </a:p>
          <a:p>
            <a:pPr algn="ctr">
              <a:lnSpc>
                <a:spcPts val="2936"/>
              </a:lnSpc>
            </a:pPr>
            <a:r>
              <a:rPr lang="en-US" sz="2097" u="none" strike="noStrike">
                <a:solidFill>
                  <a:srgbClr val="FFFFFF"/>
                </a:solidFill>
                <a:latin typeface="Anonymous Pro"/>
                <a:ea typeface="Anonymous Pro"/>
                <a:cs typeface="Anonymous Pro"/>
                <a:sym typeface="Anonymous Pro"/>
              </a:rPr>
              <a:t>What do others do better than you?</a:t>
            </a:r>
          </a:p>
          <a:p>
            <a:pPr algn="ctr">
              <a:lnSpc>
                <a:spcPts val="2936"/>
              </a:lnSpc>
            </a:pPr>
            <a:endParaRPr lang="en-US" sz="2097" u="none" strike="noStrike">
              <a:solidFill>
                <a:srgbClr val="FFFFFF"/>
              </a:solidFill>
              <a:latin typeface="Anonymous Pro"/>
              <a:ea typeface="Anonymous Pro"/>
              <a:cs typeface="Anonymous Pro"/>
              <a:sym typeface="Anonymous Pro"/>
            </a:endParaRPr>
          </a:p>
        </p:txBody>
      </p:sp>
      <p:sp>
        <p:nvSpPr>
          <p:cNvPr id="51" name="TextBox 51"/>
          <p:cNvSpPr txBox="1"/>
          <p:nvPr/>
        </p:nvSpPr>
        <p:spPr>
          <a:xfrm>
            <a:off x="1101242" y="6870204"/>
            <a:ext cx="2719817" cy="2582904"/>
          </a:xfrm>
          <a:prstGeom prst="rect">
            <a:avLst/>
          </a:prstGeom>
        </p:spPr>
        <p:txBody>
          <a:bodyPr lIns="0" tIns="0" rIns="0" bIns="0" rtlCol="0" anchor="t">
            <a:spAutoFit/>
          </a:bodyPr>
          <a:lstStyle/>
          <a:p>
            <a:pPr algn="ctr">
              <a:lnSpc>
                <a:spcPts val="2936"/>
              </a:lnSpc>
            </a:pPr>
            <a:r>
              <a:rPr lang="en-US" sz="2097">
                <a:solidFill>
                  <a:srgbClr val="FFFFFF"/>
                </a:solidFill>
                <a:latin typeface="Anonymous Pro"/>
                <a:ea typeface="Anonymous Pro"/>
                <a:cs typeface="Anonymous Pro"/>
                <a:sym typeface="Anonymous Pro"/>
              </a:rPr>
              <a:t>Whe</a:t>
            </a:r>
            <a:r>
              <a:rPr lang="en-US" sz="2097" u="none" strike="noStrike">
                <a:solidFill>
                  <a:srgbClr val="FFFFFF"/>
                </a:solidFill>
                <a:latin typeface="Anonymous Pro"/>
                <a:ea typeface="Anonymous Pro"/>
                <a:cs typeface="Anonymous Pro"/>
                <a:sym typeface="Anonymous Pro"/>
              </a:rPr>
              <a:t>re do you </a:t>
            </a:r>
          </a:p>
          <a:p>
            <a:pPr algn="ctr">
              <a:lnSpc>
                <a:spcPts val="2936"/>
              </a:lnSpc>
            </a:pPr>
            <a:r>
              <a:rPr lang="en-US" sz="2097" u="none" strike="noStrike">
                <a:solidFill>
                  <a:srgbClr val="FFFFFF"/>
                </a:solidFill>
                <a:latin typeface="Anonymous Pro"/>
                <a:ea typeface="Anonymous Pro"/>
                <a:cs typeface="Anonymous Pro"/>
                <a:sym typeface="Anonymous Pro"/>
              </a:rPr>
              <a:t>need to improve? </a:t>
            </a:r>
          </a:p>
          <a:p>
            <a:pPr algn="ctr">
              <a:lnSpc>
                <a:spcPts val="2936"/>
              </a:lnSpc>
            </a:pPr>
            <a:r>
              <a:rPr lang="en-US" sz="2097" u="none" strike="noStrike">
                <a:solidFill>
                  <a:srgbClr val="FFFFFF"/>
                </a:solidFill>
                <a:latin typeface="Anonymous Pro"/>
                <a:ea typeface="Anonymous Pro"/>
                <a:cs typeface="Anonymous Pro"/>
                <a:sym typeface="Anonymous Pro"/>
              </a:rPr>
              <a:t>Are resources adequate? </a:t>
            </a:r>
          </a:p>
          <a:p>
            <a:pPr algn="ctr">
              <a:lnSpc>
                <a:spcPts val="2936"/>
              </a:lnSpc>
            </a:pPr>
            <a:r>
              <a:rPr lang="en-US" sz="2097" u="none" strike="noStrike">
                <a:solidFill>
                  <a:srgbClr val="FFFFFF"/>
                </a:solidFill>
                <a:latin typeface="Anonymous Pro"/>
                <a:ea typeface="Anonymous Pro"/>
                <a:cs typeface="Anonymous Pro"/>
                <a:sym typeface="Anonymous Pro"/>
              </a:rPr>
              <a:t>What do others do better than you?</a:t>
            </a:r>
          </a:p>
          <a:p>
            <a:pPr algn="ctr">
              <a:lnSpc>
                <a:spcPts val="2936"/>
              </a:lnSpc>
            </a:pPr>
            <a:endParaRPr lang="en-US" sz="2097" u="none" strike="noStrike">
              <a:solidFill>
                <a:srgbClr val="FFFFFF"/>
              </a:solidFill>
              <a:latin typeface="Anonymous Pro"/>
              <a:ea typeface="Anonymous Pro"/>
              <a:cs typeface="Anonymous Pro"/>
              <a:sym typeface="Anonymous Pro"/>
            </a:endParaRPr>
          </a:p>
        </p:txBody>
      </p:sp>
      <p:sp>
        <p:nvSpPr>
          <p:cNvPr id="52" name="TextBox 52"/>
          <p:cNvSpPr txBox="1"/>
          <p:nvPr/>
        </p:nvSpPr>
        <p:spPr>
          <a:xfrm>
            <a:off x="10022135" y="6870204"/>
            <a:ext cx="2719817" cy="2582904"/>
          </a:xfrm>
          <a:prstGeom prst="rect">
            <a:avLst/>
          </a:prstGeom>
        </p:spPr>
        <p:txBody>
          <a:bodyPr lIns="0" tIns="0" rIns="0" bIns="0" rtlCol="0" anchor="t">
            <a:spAutoFit/>
          </a:bodyPr>
          <a:lstStyle/>
          <a:p>
            <a:pPr algn="ctr">
              <a:lnSpc>
                <a:spcPts val="2936"/>
              </a:lnSpc>
            </a:pPr>
            <a:r>
              <a:rPr lang="en-US" sz="2097">
                <a:solidFill>
                  <a:srgbClr val="FFFFFF"/>
                </a:solidFill>
                <a:latin typeface="Anonymous Pro"/>
                <a:ea typeface="Anonymous Pro"/>
                <a:cs typeface="Anonymous Pro"/>
                <a:sym typeface="Anonymous Pro"/>
              </a:rPr>
              <a:t>Whe</a:t>
            </a:r>
            <a:r>
              <a:rPr lang="en-US" sz="2097" u="none" strike="noStrike">
                <a:solidFill>
                  <a:srgbClr val="FFFFFF"/>
                </a:solidFill>
                <a:latin typeface="Anonymous Pro"/>
                <a:ea typeface="Anonymous Pro"/>
                <a:cs typeface="Anonymous Pro"/>
                <a:sym typeface="Anonymous Pro"/>
              </a:rPr>
              <a:t>re do you </a:t>
            </a:r>
          </a:p>
          <a:p>
            <a:pPr algn="ctr">
              <a:lnSpc>
                <a:spcPts val="2936"/>
              </a:lnSpc>
            </a:pPr>
            <a:r>
              <a:rPr lang="en-US" sz="2097" u="none" strike="noStrike">
                <a:solidFill>
                  <a:srgbClr val="FFFFFF"/>
                </a:solidFill>
                <a:latin typeface="Anonymous Pro"/>
                <a:ea typeface="Anonymous Pro"/>
                <a:cs typeface="Anonymous Pro"/>
                <a:sym typeface="Anonymous Pro"/>
              </a:rPr>
              <a:t>need to improve? </a:t>
            </a:r>
          </a:p>
          <a:p>
            <a:pPr algn="ctr">
              <a:lnSpc>
                <a:spcPts val="2936"/>
              </a:lnSpc>
            </a:pPr>
            <a:r>
              <a:rPr lang="en-US" sz="2097" u="none" strike="noStrike">
                <a:solidFill>
                  <a:srgbClr val="FFFFFF"/>
                </a:solidFill>
                <a:latin typeface="Anonymous Pro"/>
                <a:ea typeface="Anonymous Pro"/>
                <a:cs typeface="Anonymous Pro"/>
                <a:sym typeface="Anonymous Pro"/>
              </a:rPr>
              <a:t>Are resources adequate? </a:t>
            </a:r>
          </a:p>
          <a:p>
            <a:pPr algn="ctr">
              <a:lnSpc>
                <a:spcPts val="2936"/>
              </a:lnSpc>
            </a:pPr>
            <a:r>
              <a:rPr lang="en-US" sz="2097" u="none" strike="noStrike">
                <a:solidFill>
                  <a:srgbClr val="FFFFFF"/>
                </a:solidFill>
                <a:latin typeface="Anonymous Pro"/>
                <a:ea typeface="Anonymous Pro"/>
                <a:cs typeface="Anonymous Pro"/>
                <a:sym typeface="Anonymous Pro"/>
              </a:rPr>
              <a:t>What do others do better than you?</a:t>
            </a:r>
          </a:p>
          <a:p>
            <a:pPr algn="ctr">
              <a:lnSpc>
                <a:spcPts val="2936"/>
              </a:lnSpc>
            </a:pPr>
            <a:endParaRPr lang="en-US" sz="2097" u="none" strike="noStrike">
              <a:solidFill>
                <a:srgbClr val="FFFFFF"/>
              </a:solidFill>
              <a:latin typeface="Anonymous Pro"/>
              <a:ea typeface="Anonymous Pro"/>
              <a:cs typeface="Anonymous Pro"/>
              <a:sym typeface="Anonymous Pro"/>
            </a:endParaRPr>
          </a:p>
        </p:txBody>
      </p:sp>
      <p:sp>
        <p:nvSpPr>
          <p:cNvPr id="53" name="TextBox 53"/>
          <p:cNvSpPr txBox="1"/>
          <p:nvPr/>
        </p:nvSpPr>
        <p:spPr>
          <a:xfrm>
            <a:off x="14487473" y="6870204"/>
            <a:ext cx="2719817" cy="2582904"/>
          </a:xfrm>
          <a:prstGeom prst="rect">
            <a:avLst/>
          </a:prstGeom>
        </p:spPr>
        <p:txBody>
          <a:bodyPr lIns="0" tIns="0" rIns="0" bIns="0" rtlCol="0" anchor="t">
            <a:spAutoFit/>
          </a:bodyPr>
          <a:lstStyle/>
          <a:p>
            <a:pPr algn="ctr">
              <a:lnSpc>
                <a:spcPts val="2936"/>
              </a:lnSpc>
            </a:pPr>
            <a:r>
              <a:rPr lang="en-US" sz="2097">
                <a:solidFill>
                  <a:srgbClr val="FFFFFF"/>
                </a:solidFill>
                <a:latin typeface="Anonymous Pro"/>
                <a:ea typeface="Anonymous Pro"/>
                <a:cs typeface="Anonymous Pro"/>
                <a:sym typeface="Anonymous Pro"/>
              </a:rPr>
              <a:t>Whe</a:t>
            </a:r>
            <a:r>
              <a:rPr lang="en-US" sz="2097" u="none" strike="noStrike">
                <a:solidFill>
                  <a:srgbClr val="FFFFFF"/>
                </a:solidFill>
                <a:latin typeface="Anonymous Pro"/>
                <a:ea typeface="Anonymous Pro"/>
                <a:cs typeface="Anonymous Pro"/>
                <a:sym typeface="Anonymous Pro"/>
              </a:rPr>
              <a:t>re do you </a:t>
            </a:r>
          </a:p>
          <a:p>
            <a:pPr algn="ctr">
              <a:lnSpc>
                <a:spcPts val="2936"/>
              </a:lnSpc>
            </a:pPr>
            <a:r>
              <a:rPr lang="en-US" sz="2097" u="none" strike="noStrike">
                <a:solidFill>
                  <a:srgbClr val="FFFFFF"/>
                </a:solidFill>
                <a:latin typeface="Anonymous Pro"/>
                <a:ea typeface="Anonymous Pro"/>
                <a:cs typeface="Anonymous Pro"/>
                <a:sym typeface="Anonymous Pro"/>
              </a:rPr>
              <a:t>need to improve? </a:t>
            </a:r>
          </a:p>
          <a:p>
            <a:pPr algn="ctr">
              <a:lnSpc>
                <a:spcPts val="2936"/>
              </a:lnSpc>
            </a:pPr>
            <a:r>
              <a:rPr lang="en-US" sz="2097" u="none" strike="noStrike">
                <a:solidFill>
                  <a:srgbClr val="FFFFFF"/>
                </a:solidFill>
                <a:latin typeface="Anonymous Pro"/>
                <a:ea typeface="Anonymous Pro"/>
                <a:cs typeface="Anonymous Pro"/>
                <a:sym typeface="Anonymous Pro"/>
              </a:rPr>
              <a:t>Are resources adequate? </a:t>
            </a:r>
          </a:p>
          <a:p>
            <a:pPr algn="ctr">
              <a:lnSpc>
                <a:spcPts val="2936"/>
              </a:lnSpc>
            </a:pPr>
            <a:r>
              <a:rPr lang="en-US" sz="2097" u="none" strike="noStrike">
                <a:solidFill>
                  <a:srgbClr val="FFFFFF"/>
                </a:solidFill>
                <a:latin typeface="Anonymous Pro"/>
                <a:ea typeface="Anonymous Pro"/>
                <a:cs typeface="Anonymous Pro"/>
                <a:sym typeface="Anonymous Pro"/>
              </a:rPr>
              <a:t>What do others do better than you?</a:t>
            </a:r>
          </a:p>
          <a:p>
            <a:pPr algn="ctr">
              <a:lnSpc>
                <a:spcPts val="2936"/>
              </a:lnSpc>
            </a:pPr>
            <a:endParaRPr lang="en-US" sz="2097" u="none" strike="noStrike">
              <a:solidFill>
                <a:srgbClr val="FFFFFF"/>
              </a:solidFill>
              <a:latin typeface="Anonymous Pro"/>
              <a:ea typeface="Anonymous Pro"/>
              <a:cs typeface="Anonymous Pro"/>
              <a:sym typeface="Anonymous Pro"/>
            </a:endParaRPr>
          </a:p>
        </p:txBody>
      </p:sp>
      <p:grpSp>
        <p:nvGrpSpPr>
          <p:cNvPr id="54" name="Group 54"/>
          <p:cNvGrpSpPr/>
          <p:nvPr/>
        </p:nvGrpSpPr>
        <p:grpSpPr>
          <a:xfrm>
            <a:off x="12107455" y="607004"/>
            <a:ext cx="634498" cy="634498"/>
            <a:chOff x="0" y="0"/>
            <a:chExt cx="845997" cy="845997"/>
          </a:xfrm>
        </p:grpSpPr>
        <p:sp>
          <p:nvSpPr>
            <p:cNvPr id="55" name="AutoShape 55"/>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56" name="AutoShape 56"/>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57" name="Group 57"/>
          <p:cNvGrpSpPr/>
          <p:nvPr/>
        </p:nvGrpSpPr>
        <p:grpSpPr>
          <a:xfrm>
            <a:off x="4309404" y="6600580"/>
            <a:ext cx="634498" cy="634498"/>
            <a:chOff x="0" y="0"/>
            <a:chExt cx="845997" cy="845997"/>
          </a:xfrm>
        </p:grpSpPr>
        <p:sp>
          <p:nvSpPr>
            <p:cNvPr id="58" name="AutoShape 58"/>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59" name="AutoShape 59"/>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971799" y="1403607"/>
            <a:ext cx="8783506" cy="1178994"/>
            <a:chOff x="0" y="0"/>
            <a:chExt cx="2346294" cy="314939"/>
          </a:xfrm>
        </p:grpSpPr>
        <p:sp>
          <p:nvSpPr>
            <p:cNvPr id="3" name="Freeform 3"/>
            <p:cNvSpPr/>
            <p:nvPr/>
          </p:nvSpPr>
          <p:spPr>
            <a:xfrm>
              <a:off x="0" y="0"/>
              <a:ext cx="2346294" cy="314939"/>
            </a:xfrm>
            <a:custGeom>
              <a:avLst/>
              <a:gdLst/>
              <a:ahLst/>
              <a:cxnLst/>
              <a:rect l="l" t="t" r="r" b="b"/>
              <a:pathLst>
                <a:path w="2346294" h="314939">
                  <a:moveTo>
                    <a:pt x="0" y="0"/>
                  </a:moveTo>
                  <a:lnTo>
                    <a:pt x="2346294" y="0"/>
                  </a:lnTo>
                  <a:lnTo>
                    <a:pt x="2346294" y="314939"/>
                  </a:lnTo>
                  <a:lnTo>
                    <a:pt x="0" y="314939"/>
                  </a:lnTo>
                  <a:close/>
                </a:path>
              </a:pathLst>
            </a:custGeom>
            <a:solidFill>
              <a:srgbClr val="C51AF6"/>
            </a:solidFill>
            <a:ln w="38100" cap="sq">
              <a:solidFill>
                <a:srgbClr val="FFFFFF"/>
              </a:solidFill>
              <a:prstDash val="solid"/>
              <a:miter/>
            </a:ln>
          </p:spPr>
        </p:sp>
        <p:sp>
          <p:nvSpPr>
            <p:cNvPr id="4" name="TextBox 4"/>
            <p:cNvSpPr txBox="1"/>
            <p:nvPr/>
          </p:nvSpPr>
          <p:spPr>
            <a:xfrm>
              <a:off x="0" y="-47625"/>
              <a:ext cx="2346294" cy="362564"/>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71799" y="0"/>
            <a:ext cx="16306551" cy="876692"/>
            <a:chOff x="0" y="0"/>
            <a:chExt cx="21742068" cy="1168922"/>
          </a:xfrm>
        </p:grpSpPr>
        <p:sp>
          <p:nvSpPr>
            <p:cNvPr id="6" name="TextBox 6"/>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12/20</a:t>
              </a:r>
            </a:p>
          </p:txBody>
        </p:sp>
        <p:sp>
          <p:nvSpPr>
            <p:cNvPr id="7" name="AutoShape 7"/>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8" name="TextBox 8"/>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grpSp>
        <p:nvGrpSpPr>
          <p:cNvPr id="9" name="Group 9"/>
          <p:cNvGrpSpPr/>
          <p:nvPr/>
        </p:nvGrpSpPr>
        <p:grpSpPr>
          <a:xfrm>
            <a:off x="1028700" y="3425317"/>
            <a:ext cx="3025514" cy="3025514"/>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t="-2298" b="-34922"/>
              </a:stretch>
            </a:blipFill>
            <a:ln w="38100" cap="sq">
              <a:solidFill>
                <a:srgbClr val="FFFFFF"/>
              </a:solidFill>
              <a:prstDash val="solid"/>
              <a:miter/>
            </a:ln>
          </p:spPr>
        </p:sp>
      </p:grpSp>
      <p:grpSp>
        <p:nvGrpSpPr>
          <p:cNvPr id="11" name="Group 11"/>
          <p:cNvGrpSpPr/>
          <p:nvPr/>
        </p:nvGrpSpPr>
        <p:grpSpPr>
          <a:xfrm>
            <a:off x="6526038" y="3425317"/>
            <a:ext cx="3025514" cy="302551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a:stretch>
            </a:blipFill>
            <a:ln w="38100" cap="sq">
              <a:solidFill>
                <a:srgbClr val="FFFFFF"/>
              </a:solidFill>
              <a:prstDash val="solid"/>
              <a:miter/>
            </a:ln>
          </p:spPr>
        </p:sp>
      </p:grpSp>
      <p:sp>
        <p:nvSpPr>
          <p:cNvPr id="13" name="TextBox 13"/>
          <p:cNvSpPr txBox="1"/>
          <p:nvPr/>
        </p:nvSpPr>
        <p:spPr>
          <a:xfrm>
            <a:off x="1028700" y="6708936"/>
            <a:ext cx="3306074" cy="70485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NAME</a:t>
            </a:r>
          </a:p>
        </p:txBody>
      </p:sp>
      <p:sp>
        <p:nvSpPr>
          <p:cNvPr id="14" name="TextBox 14"/>
          <p:cNvSpPr txBox="1"/>
          <p:nvPr/>
        </p:nvSpPr>
        <p:spPr>
          <a:xfrm>
            <a:off x="6526038" y="6708936"/>
            <a:ext cx="3306074" cy="70485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NAME</a:t>
            </a:r>
          </a:p>
        </p:txBody>
      </p:sp>
      <p:sp>
        <p:nvSpPr>
          <p:cNvPr id="15" name="TextBox 15"/>
          <p:cNvSpPr txBox="1"/>
          <p:nvPr/>
        </p:nvSpPr>
        <p:spPr>
          <a:xfrm>
            <a:off x="1028700" y="7628194"/>
            <a:ext cx="355283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Elaborate on what you want to discuss. </a:t>
            </a:r>
          </a:p>
        </p:txBody>
      </p:sp>
      <p:sp>
        <p:nvSpPr>
          <p:cNvPr id="16" name="TextBox 16"/>
          <p:cNvSpPr txBox="1"/>
          <p:nvPr/>
        </p:nvSpPr>
        <p:spPr>
          <a:xfrm>
            <a:off x="6526038" y="7628194"/>
            <a:ext cx="355283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Elaborate on what you want to discuss. </a:t>
            </a:r>
          </a:p>
        </p:txBody>
      </p:sp>
      <p:sp>
        <p:nvSpPr>
          <p:cNvPr id="17" name="TextBox 17"/>
          <p:cNvSpPr txBox="1"/>
          <p:nvPr/>
        </p:nvSpPr>
        <p:spPr>
          <a:xfrm>
            <a:off x="1102023" y="1483517"/>
            <a:ext cx="8976850" cy="94297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FFFFFF"/>
                </a:solidFill>
                <a:latin typeface="Horizon"/>
                <a:ea typeface="Horizon"/>
                <a:cs typeface="Horizon"/>
                <a:sym typeface="Horizon"/>
              </a:rPr>
              <a:t>TESTIMONIALS</a:t>
            </a:r>
          </a:p>
        </p:txBody>
      </p:sp>
      <p:sp>
        <p:nvSpPr>
          <p:cNvPr id="18" name="TextBox 18"/>
          <p:cNvSpPr txBox="1"/>
          <p:nvPr/>
        </p:nvSpPr>
        <p:spPr>
          <a:xfrm>
            <a:off x="12023376" y="6708936"/>
            <a:ext cx="3306074" cy="70485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NAME</a:t>
            </a:r>
          </a:p>
        </p:txBody>
      </p:sp>
      <p:sp>
        <p:nvSpPr>
          <p:cNvPr id="19" name="TextBox 19"/>
          <p:cNvSpPr txBox="1"/>
          <p:nvPr/>
        </p:nvSpPr>
        <p:spPr>
          <a:xfrm>
            <a:off x="12023376" y="7628194"/>
            <a:ext cx="355283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Elaborate on what you want to discuss. </a:t>
            </a:r>
          </a:p>
        </p:txBody>
      </p:sp>
      <p:grpSp>
        <p:nvGrpSpPr>
          <p:cNvPr id="20" name="Group 20"/>
          <p:cNvGrpSpPr/>
          <p:nvPr/>
        </p:nvGrpSpPr>
        <p:grpSpPr>
          <a:xfrm>
            <a:off x="12023376" y="3425317"/>
            <a:ext cx="3025514" cy="3025514"/>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l="-5437" t="-23134" r="-79379"/>
              </a:stretch>
            </a:blipFill>
            <a:ln w="38100" cap="sq">
              <a:solidFill>
                <a:srgbClr val="FFFFFF"/>
              </a:solidFill>
              <a:prstDash val="solid"/>
              <a:miter/>
            </a:ln>
          </p:spPr>
        </p:sp>
      </p:grpSp>
      <p:sp>
        <p:nvSpPr>
          <p:cNvPr id="22" name="Freeform 22"/>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15957054" y="2150020"/>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4" name="Group 24"/>
          <p:cNvGrpSpPr/>
          <p:nvPr/>
        </p:nvGrpSpPr>
        <p:grpSpPr>
          <a:xfrm>
            <a:off x="13055736" y="1358607"/>
            <a:ext cx="634498" cy="634498"/>
            <a:chOff x="0" y="0"/>
            <a:chExt cx="845997" cy="845997"/>
          </a:xfrm>
        </p:grpSpPr>
        <p:sp>
          <p:nvSpPr>
            <p:cNvPr id="25" name="AutoShape 25"/>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6" name="AutoShape 26"/>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27" name="Group 27"/>
          <p:cNvGrpSpPr/>
          <p:nvPr/>
        </p:nvGrpSpPr>
        <p:grpSpPr>
          <a:xfrm>
            <a:off x="4054214" y="8929717"/>
            <a:ext cx="634498" cy="634498"/>
            <a:chOff x="0" y="0"/>
            <a:chExt cx="845997" cy="845997"/>
          </a:xfrm>
        </p:grpSpPr>
        <p:sp>
          <p:nvSpPr>
            <p:cNvPr id="28" name="AutoShape 28"/>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9" name="AutoShape 29"/>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200638" y="1402013"/>
            <a:ext cx="1426093" cy="1426093"/>
            <a:chOff x="0" y="0"/>
            <a:chExt cx="375596" cy="375596"/>
          </a:xfrm>
        </p:grpSpPr>
        <p:sp>
          <p:nvSpPr>
            <p:cNvPr id="3" name="Freeform 3"/>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4" name="TextBox 4"/>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303527" y="1759241"/>
            <a:ext cx="6995160" cy="6499414"/>
            <a:chOff x="0" y="0"/>
            <a:chExt cx="812800" cy="755197"/>
          </a:xfrm>
        </p:grpSpPr>
        <p:sp>
          <p:nvSpPr>
            <p:cNvPr id="6" name="Freeform 6"/>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solidFill>
              <a:srgbClr val="C51AF6"/>
            </a:solidFill>
            <a:ln w="12700" cap="sq">
              <a:solidFill>
                <a:srgbClr val="000000"/>
              </a:solidFill>
              <a:prstDash val="solid"/>
              <a:miter/>
            </a:ln>
          </p:spPr>
        </p:sp>
      </p:grpSp>
      <p:grpSp>
        <p:nvGrpSpPr>
          <p:cNvPr id="7" name="Group 7"/>
          <p:cNvGrpSpPr/>
          <p:nvPr/>
        </p:nvGrpSpPr>
        <p:grpSpPr>
          <a:xfrm>
            <a:off x="10474977" y="1557535"/>
            <a:ext cx="6995160" cy="6499414"/>
            <a:chOff x="0" y="0"/>
            <a:chExt cx="812800" cy="755197"/>
          </a:xfrm>
        </p:grpSpPr>
        <p:sp>
          <p:nvSpPr>
            <p:cNvPr id="8" name="Freeform 8"/>
            <p:cNvSpPr/>
            <p:nvPr/>
          </p:nvSpPr>
          <p:spPr>
            <a:xfrm>
              <a:off x="0" y="0"/>
              <a:ext cx="812800" cy="755197"/>
            </a:xfrm>
            <a:custGeom>
              <a:avLst/>
              <a:gdLst/>
              <a:ahLst/>
              <a:cxnLst/>
              <a:rect l="l" t="t" r="r" b="b"/>
              <a:pathLst>
                <a:path w="812800" h="755197">
                  <a:moveTo>
                    <a:pt x="609600" y="0"/>
                  </a:moveTo>
                  <a:lnTo>
                    <a:pt x="0" y="0"/>
                  </a:lnTo>
                  <a:lnTo>
                    <a:pt x="203200" y="755197"/>
                  </a:lnTo>
                  <a:lnTo>
                    <a:pt x="812800" y="755197"/>
                  </a:lnTo>
                  <a:lnTo>
                    <a:pt x="609600" y="0"/>
                  </a:lnTo>
                  <a:close/>
                </a:path>
              </a:pathLst>
            </a:custGeom>
            <a:blipFill>
              <a:blip r:embed="rId2"/>
              <a:stretch>
                <a:fillRect l="-11942" r="-11942"/>
              </a:stretch>
            </a:blipFill>
            <a:ln w="38100" cap="sq">
              <a:solidFill>
                <a:srgbClr val="FFFFFF"/>
              </a:solidFill>
              <a:prstDash val="solid"/>
              <a:miter/>
            </a:ln>
          </p:spPr>
        </p:sp>
      </p:grpSp>
      <p:sp>
        <p:nvSpPr>
          <p:cNvPr id="9" name="TextBox 9"/>
          <p:cNvSpPr txBox="1"/>
          <p:nvPr/>
        </p:nvSpPr>
        <p:spPr>
          <a:xfrm>
            <a:off x="1028700" y="1653097"/>
            <a:ext cx="1769968" cy="857250"/>
          </a:xfrm>
          <a:prstGeom prst="rect">
            <a:avLst/>
          </a:prstGeom>
        </p:spPr>
        <p:txBody>
          <a:bodyPr lIns="0" tIns="0" rIns="0" bIns="0" rtlCol="0" anchor="t">
            <a:spAutoFit/>
          </a:bodyPr>
          <a:lstStyle/>
          <a:p>
            <a:pPr marL="0" lvl="0" indent="0" algn="ctr">
              <a:lnSpc>
                <a:spcPts val="6240"/>
              </a:lnSpc>
              <a:spcBef>
                <a:spcPct val="0"/>
              </a:spcBef>
            </a:pPr>
            <a:r>
              <a:rPr lang="en-US" sz="5200">
                <a:solidFill>
                  <a:srgbClr val="FFFFFF"/>
                </a:solidFill>
                <a:latin typeface="Horizon"/>
                <a:ea typeface="Horizon"/>
                <a:cs typeface="Horizon"/>
                <a:sym typeface="Horizon"/>
              </a:rPr>
              <a:t>03</a:t>
            </a:r>
          </a:p>
        </p:txBody>
      </p:sp>
      <p:sp>
        <p:nvSpPr>
          <p:cNvPr id="10" name="TextBox 10"/>
          <p:cNvSpPr txBox="1"/>
          <p:nvPr/>
        </p:nvSpPr>
        <p:spPr>
          <a:xfrm>
            <a:off x="3186512" y="1605472"/>
            <a:ext cx="6726491" cy="94297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FFFFFF"/>
                </a:solidFill>
                <a:latin typeface="Horizon"/>
                <a:ea typeface="Horizon"/>
                <a:cs typeface="Horizon"/>
                <a:sym typeface="Horizon"/>
              </a:rPr>
              <a:t>ABOUT US</a:t>
            </a:r>
          </a:p>
        </p:txBody>
      </p:sp>
      <p:sp>
        <p:nvSpPr>
          <p:cNvPr id="11" name="TextBox 11"/>
          <p:cNvSpPr txBox="1"/>
          <p:nvPr/>
        </p:nvSpPr>
        <p:spPr>
          <a:xfrm>
            <a:off x="3186512" y="2770955"/>
            <a:ext cx="6726491" cy="62826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At our core, we are a team of passionate individuals dedicated to making a positive impact in the world. Our mission is to innovate, inspire, and elevate the lives of those we serve through our cutting-edge solutions and unwavering commitment to excellence.</a:t>
            </a:r>
          </a:p>
          <a:p>
            <a:pPr marL="0" lvl="0" indent="0" algn="l">
              <a:lnSpc>
                <a:spcPts val="3359"/>
              </a:lnSpc>
              <a:spcBef>
                <a:spcPct val="0"/>
              </a:spcBef>
            </a:pPr>
            <a:endParaRPr lang="en-US" sz="2400" u="none" strike="noStrike">
              <a:solidFill>
                <a:srgbClr val="FFFFFF"/>
              </a:solidFill>
              <a:latin typeface="Anonymous Pro"/>
              <a:ea typeface="Anonymous Pro"/>
              <a:cs typeface="Anonymous Pro"/>
              <a:sym typeface="Anonymous Pro"/>
            </a:endParaRPr>
          </a:p>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With a rich history of success and a forward-thinking approach, we strive to be leaders in our industry, always pushing boundaries and setting new standards. Our values are rooted in integrity, collaboration, and a relentless pursuit of quality. </a:t>
            </a:r>
          </a:p>
        </p:txBody>
      </p:sp>
      <p:grpSp>
        <p:nvGrpSpPr>
          <p:cNvPr id="12" name="Group 12"/>
          <p:cNvGrpSpPr/>
          <p:nvPr/>
        </p:nvGrpSpPr>
        <p:grpSpPr>
          <a:xfrm>
            <a:off x="971799" y="0"/>
            <a:ext cx="16306551" cy="876692"/>
            <a:chOff x="0" y="0"/>
            <a:chExt cx="21742068" cy="1168922"/>
          </a:xfrm>
        </p:grpSpPr>
        <p:sp>
          <p:nvSpPr>
            <p:cNvPr id="13" name="TextBox 13"/>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13/20</a:t>
              </a:r>
            </a:p>
          </p:txBody>
        </p:sp>
        <p:sp>
          <p:nvSpPr>
            <p:cNvPr id="14" name="AutoShape 14"/>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15" name="TextBox 15"/>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16" name="Freeform 16"/>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884238" y="5143500"/>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8" name="Group 18"/>
          <p:cNvGrpSpPr/>
          <p:nvPr/>
        </p:nvGrpSpPr>
        <p:grpSpPr>
          <a:xfrm>
            <a:off x="5679641" y="394202"/>
            <a:ext cx="634498" cy="634498"/>
            <a:chOff x="0" y="0"/>
            <a:chExt cx="845997" cy="845997"/>
          </a:xfrm>
        </p:grpSpPr>
        <p:sp>
          <p:nvSpPr>
            <p:cNvPr id="19" name="AutoShape 19"/>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0" name="AutoShape 20"/>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21" name="Group 21"/>
          <p:cNvGrpSpPr/>
          <p:nvPr/>
        </p:nvGrpSpPr>
        <p:grpSpPr>
          <a:xfrm>
            <a:off x="10705775" y="8736397"/>
            <a:ext cx="634498" cy="634498"/>
            <a:chOff x="0" y="0"/>
            <a:chExt cx="845997" cy="845997"/>
          </a:xfrm>
        </p:grpSpPr>
        <p:sp>
          <p:nvSpPr>
            <p:cNvPr id="22" name="AutoShape 22"/>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3" name="AutoShape 23"/>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8698491" y="2020220"/>
            <a:ext cx="7924151" cy="1426093"/>
            <a:chOff x="0" y="0"/>
            <a:chExt cx="2087019" cy="375596"/>
          </a:xfrm>
        </p:grpSpPr>
        <p:sp>
          <p:nvSpPr>
            <p:cNvPr id="3" name="Freeform 3"/>
            <p:cNvSpPr/>
            <p:nvPr/>
          </p:nvSpPr>
          <p:spPr>
            <a:xfrm>
              <a:off x="0" y="0"/>
              <a:ext cx="2087019" cy="375596"/>
            </a:xfrm>
            <a:custGeom>
              <a:avLst/>
              <a:gdLst/>
              <a:ahLst/>
              <a:cxnLst/>
              <a:rect l="l" t="t" r="r" b="b"/>
              <a:pathLst>
                <a:path w="2087019" h="375596">
                  <a:moveTo>
                    <a:pt x="0" y="0"/>
                  </a:moveTo>
                  <a:lnTo>
                    <a:pt x="2087019" y="0"/>
                  </a:lnTo>
                  <a:lnTo>
                    <a:pt x="2087019" y="375596"/>
                  </a:lnTo>
                  <a:lnTo>
                    <a:pt x="0" y="375596"/>
                  </a:lnTo>
                  <a:close/>
                </a:path>
              </a:pathLst>
            </a:custGeom>
            <a:solidFill>
              <a:srgbClr val="C51AF6"/>
            </a:solidFill>
            <a:ln w="38100" cap="sq">
              <a:solidFill>
                <a:srgbClr val="FFFFFF"/>
              </a:solidFill>
              <a:prstDash val="solid"/>
              <a:miter/>
            </a:ln>
          </p:spPr>
        </p:sp>
        <p:sp>
          <p:nvSpPr>
            <p:cNvPr id="4" name="TextBox 4"/>
            <p:cNvSpPr txBox="1"/>
            <p:nvPr/>
          </p:nvSpPr>
          <p:spPr>
            <a:xfrm>
              <a:off x="0" y="-47625"/>
              <a:ext cx="2087019" cy="42322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04165" y="1561753"/>
            <a:ext cx="4925790" cy="7696547"/>
            <a:chOff x="0" y="0"/>
            <a:chExt cx="4064000" cy="6350000"/>
          </a:xfrm>
        </p:grpSpPr>
        <p:sp>
          <p:nvSpPr>
            <p:cNvPr id="6" name="Freeform 6"/>
            <p:cNvSpPr/>
            <p:nvPr/>
          </p:nvSpPr>
          <p:spPr>
            <a:xfrm>
              <a:off x="92837" y="0"/>
              <a:ext cx="3878326" cy="6350000"/>
            </a:xfrm>
            <a:custGeom>
              <a:avLst/>
              <a:gdLst/>
              <a:ahLst/>
              <a:cxnLst/>
              <a:rect l="l" t="t" r="r" b="b"/>
              <a:pathLst>
                <a:path w="3878326" h="6350000">
                  <a:moveTo>
                    <a:pt x="1939163" y="0"/>
                  </a:moveTo>
                  <a:lnTo>
                    <a:pt x="0" y="6350000"/>
                  </a:lnTo>
                  <a:lnTo>
                    <a:pt x="3878326" y="6350000"/>
                  </a:lnTo>
                  <a:close/>
                </a:path>
              </a:pathLst>
            </a:custGeom>
            <a:solidFill>
              <a:srgbClr val="C51AF6"/>
            </a:solidFill>
            <a:ln w="12700" cap="sq">
              <a:solidFill>
                <a:srgbClr val="000000"/>
              </a:solidFill>
              <a:prstDash val="solid"/>
              <a:miter/>
            </a:ln>
          </p:spPr>
        </p:sp>
      </p:grpSp>
      <p:grpSp>
        <p:nvGrpSpPr>
          <p:cNvPr id="7" name="Group 7"/>
          <p:cNvGrpSpPr/>
          <p:nvPr/>
        </p:nvGrpSpPr>
        <p:grpSpPr>
          <a:xfrm>
            <a:off x="2142599" y="1317011"/>
            <a:ext cx="4925790" cy="7696547"/>
            <a:chOff x="0" y="0"/>
            <a:chExt cx="4064000" cy="6350000"/>
          </a:xfrm>
        </p:grpSpPr>
        <p:sp>
          <p:nvSpPr>
            <p:cNvPr id="8" name="Freeform 8"/>
            <p:cNvSpPr/>
            <p:nvPr/>
          </p:nvSpPr>
          <p:spPr>
            <a:xfrm>
              <a:off x="92837" y="0"/>
              <a:ext cx="3878326" cy="6350000"/>
            </a:xfrm>
            <a:custGeom>
              <a:avLst/>
              <a:gdLst/>
              <a:ahLst/>
              <a:cxnLst/>
              <a:rect l="l" t="t" r="r" b="b"/>
              <a:pathLst>
                <a:path w="3878326" h="6350000">
                  <a:moveTo>
                    <a:pt x="1939163" y="0"/>
                  </a:moveTo>
                  <a:lnTo>
                    <a:pt x="0" y="6350000"/>
                  </a:lnTo>
                  <a:lnTo>
                    <a:pt x="3878326" y="6350000"/>
                  </a:lnTo>
                  <a:close/>
                </a:path>
              </a:pathLst>
            </a:custGeom>
            <a:blipFill>
              <a:blip r:embed="rId2"/>
              <a:stretch>
                <a:fillRect l="-8255" r="-966"/>
              </a:stretch>
            </a:blipFill>
            <a:ln w="38100" cap="sq">
              <a:solidFill>
                <a:srgbClr val="FFFFFF"/>
              </a:solidFill>
              <a:prstDash val="solid"/>
              <a:miter/>
            </a:ln>
          </p:spPr>
        </p:sp>
      </p:grpSp>
      <p:sp>
        <p:nvSpPr>
          <p:cNvPr id="9" name="TextBox 9"/>
          <p:cNvSpPr txBox="1"/>
          <p:nvPr/>
        </p:nvSpPr>
        <p:spPr>
          <a:xfrm>
            <a:off x="8972671" y="2223679"/>
            <a:ext cx="7985031" cy="94297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FFFFFF"/>
                </a:solidFill>
                <a:latin typeface="Horizon"/>
                <a:ea typeface="Horizon"/>
                <a:cs typeface="Horizon"/>
                <a:sym typeface="Horizon"/>
              </a:rPr>
              <a:t>OUR HISTORY</a:t>
            </a:r>
          </a:p>
        </p:txBody>
      </p:sp>
      <p:sp>
        <p:nvSpPr>
          <p:cNvPr id="10" name="TextBox 10"/>
          <p:cNvSpPr txBox="1"/>
          <p:nvPr/>
        </p:nvSpPr>
        <p:spPr>
          <a:xfrm>
            <a:off x="8698491" y="4014297"/>
            <a:ext cx="7985031" cy="4606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Anonymous Pro"/>
                <a:ea typeface="Anonymous Pro"/>
                <a:cs typeface="Anonymous Pro"/>
                <a:sym typeface="Anonymous Pro"/>
              </a:rPr>
              <a:t>Is</a:t>
            </a:r>
            <a:r>
              <a:rPr lang="en-US" sz="2400" u="none" strike="noStrike">
                <a:solidFill>
                  <a:srgbClr val="FFFFFF"/>
                </a:solidFill>
                <a:latin typeface="Anonymous Pro"/>
                <a:ea typeface="Anonymous Pro"/>
                <a:cs typeface="Anonymous Pro"/>
                <a:sym typeface="Anonymous Pro"/>
              </a:rPr>
              <a:t> a rich tapestry woven with countless stories of resilience, innovation, and triumph. From the dawn of civilization to the modern era, humanity has continuously evolved, adapting to new challenges and discovering new horizons.</a:t>
            </a:r>
          </a:p>
          <a:p>
            <a:pPr marL="0" lvl="0" indent="0" algn="l">
              <a:lnSpc>
                <a:spcPts val="3359"/>
              </a:lnSpc>
              <a:spcBef>
                <a:spcPct val="0"/>
              </a:spcBef>
            </a:pPr>
            <a:endParaRPr lang="en-US" sz="2400" u="none" strike="noStrike">
              <a:solidFill>
                <a:srgbClr val="FFFFFF"/>
              </a:solidFill>
              <a:latin typeface="Anonymous Pro"/>
              <a:ea typeface="Anonymous Pro"/>
              <a:cs typeface="Anonymous Pro"/>
              <a:sym typeface="Anonymous Pro"/>
            </a:endParaRPr>
          </a:p>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 Ancient cultures laid the foundation with their remarkable achievements in art, science, and philosophy, while subsequent generations built upon these legacies, propelling society forward.the power of collaboration. </a:t>
            </a:r>
          </a:p>
        </p:txBody>
      </p:sp>
      <p:sp>
        <p:nvSpPr>
          <p:cNvPr id="11" name="Freeform 11"/>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5996890" y="1438076"/>
            <a:ext cx="634498" cy="634498"/>
            <a:chOff x="0" y="0"/>
            <a:chExt cx="845997" cy="845997"/>
          </a:xfrm>
        </p:grpSpPr>
        <p:sp>
          <p:nvSpPr>
            <p:cNvPr id="13" name="AutoShape 13"/>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4" name="AutoShape 14"/>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15" name="Group 15"/>
          <p:cNvGrpSpPr/>
          <p:nvPr/>
        </p:nvGrpSpPr>
        <p:grpSpPr>
          <a:xfrm>
            <a:off x="17349653" y="6028768"/>
            <a:ext cx="634498" cy="634498"/>
            <a:chOff x="0" y="0"/>
            <a:chExt cx="845997" cy="845997"/>
          </a:xfrm>
        </p:grpSpPr>
        <p:sp>
          <p:nvSpPr>
            <p:cNvPr id="16" name="AutoShape 16"/>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7" name="AutoShape 17"/>
            <p:cNvSpPr/>
            <p:nvPr/>
          </p:nvSpPr>
          <p:spPr>
            <a:xfrm>
              <a:off x="422998" y="0"/>
              <a:ext cx="0" cy="845997"/>
            </a:xfrm>
            <a:prstGeom prst="line">
              <a:avLst/>
            </a:prstGeom>
            <a:ln w="85596" cap="flat">
              <a:solidFill>
                <a:srgbClr val="FFFFFF"/>
              </a:solidFill>
              <a:prstDash val="solid"/>
              <a:headEnd type="none" w="sm" len="sm"/>
              <a:tailEnd type="none" w="sm" len="sm"/>
            </a:ln>
          </p:spPr>
        </p:sp>
      </p:grpSp>
      <p:sp>
        <p:nvSpPr>
          <p:cNvPr id="18" name="Freeform 18"/>
          <p:cNvSpPr/>
          <p:nvPr/>
        </p:nvSpPr>
        <p:spPr>
          <a:xfrm>
            <a:off x="-2223684" y="1703214"/>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a:off x="971799" y="0"/>
            <a:ext cx="16306551" cy="876692"/>
            <a:chOff x="0" y="0"/>
            <a:chExt cx="21742068" cy="1168922"/>
          </a:xfrm>
        </p:grpSpPr>
        <p:sp>
          <p:nvSpPr>
            <p:cNvPr id="20" name="TextBox 20"/>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14/20</a:t>
              </a:r>
            </a:p>
          </p:txBody>
        </p:sp>
        <p:sp>
          <p:nvSpPr>
            <p:cNvPr id="21" name="AutoShape 21"/>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22" name="TextBox 22"/>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047750" y="4088138"/>
            <a:ext cx="1621516" cy="1426093"/>
            <a:chOff x="0" y="0"/>
            <a:chExt cx="427066" cy="375596"/>
          </a:xfrm>
        </p:grpSpPr>
        <p:sp>
          <p:nvSpPr>
            <p:cNvPr id="3" name="Freeform 3"/>
            <p:cNvSpPr/>
            <p:nvPr/>
          </p:nvSpPr>
          <p:spPr>
            <a:xfrm>
              <a:off x="0" y="0"/>
              <a:ext cx="427066" cy="375596"/>
            </a:xfrm>
            <a:custGeom>
              <a:avLst/>
              <a:gdLst/>
              <a:ahLst/>
              <a:cxnLst/>
              <a:rect l="l" t="t" r="r" b="b"/>
              <a:pathLst>
                <a:path w="427066" h="375596">
                  <a:moveTo>
                    <a:pt x="0" y="0"/>
                  </a:moveTo>
                  <a:lnTo>
                    <a:pt x="427066" y="0"/>
                  </a:lnTo>
                  <a:lnTo>
                    <a:pt x="427066" y="375596"/>
                  </a:lnTo>
                  <a:lnTo>
                    <a:pt x="0" y="375596"/>
                  </a:lnTo>
                  <a:close/>
                </a:path>
              </a:pathLst>
            </a:custGeom>
            <a:solidFill>
              <a:srgbClr val="C51AF6"/>
            </a:solidFill>
            <a:ln w="38100" cap="sq">
              <a:solidFill>
                <a:srgbClr val="FFFFFF"/>
              </a:solidFill>
              <a:prstDash val="solid"/>
              <a:miter/>
            </a:ln>
          </p:spPr>
        </p:sp>
        <p:sp>
          <p:nvSpPr>
            <p:cNvPr id="4" name="TextBox 4"/>
            <p:cNvSpPr txBox="1"/>
            <p:nvPr/>
          </p:nvSpPr>
          <p:spPr>
            <a:xfrm>
              <a:off x="0" y="-47625"/>
              <a:ext cx="427066" cy="42322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5798125" y="4088138"/>
            <a:ext cx="1621516" cy="1426093"/>
            <a:chOff x="0" y="0"/>
            <a:chExt cx="427066" cy="375596"/>
          </a:xfrm>
        </p:grpSpPr>
        <p:sp>
          <p:nvSpPr>
            <p:cNvPr id="6" name="Freeform 6"/>
            <p:cNvSpPr/>
            <p:nvPr/>
          </p:nvSpPr>
          <p:spPr>
            <a:xfrm>
              <a:off x="0" y="0"/>
              <a:ext cx="427066" cy="375596"/>
            </a:xfrm>
            <a:custGeom>
              <a:avLst/>
              <a:gdLst/>
              <a:ahLst/>
              <a:cxnLst/>
              <a:rect l="l" t="t" r="r" b="b"/>
              <a:pathLst>
                <a:path w="427066" h="375596">
                  <a:moveTo>
                    <a:pt x="0" y="0"/>
                  </a:moveTo>
                  <a:lnTo>
                    <a:pt x="427066" y="0"/>
                  </a:lnTo>
                  <a:lnTo>
                    <a:pt x="427066" y="375596"/>
                  </a:lnTo>
                  <a:lnTo>
                    <a:pt x="0" y="375596"/>
                  </a:lnTo>
                  <a:close/>
                </a:path>
              </a:pathLst>
            </a:custGeom>
            <a:solidFill>
              <a:srgbClr val="C51AF6"/>
            </a:solidFill>
            <a:ln w="38100" cap="sq">
              <a:solidFill>
                <a:srgbClr val="FFFFFF"/>
              </a:solidFill>
              <a:prstDash val="solid"/>
              <a:miter/>
            </a:ln>
          </p:spPr>
        </p:sp>
        <p:sp>
          <p:nvSpPr>
            <p:cNvPr id="7" name="TextBox 7"/>
            <p:cNvSpPr txBox="1"/>
            <p:nvPr/>
          </p:nvSpPr>
          <p:spPr>
            <a:xfrm>
              <a:off x="0" y="-47625"/>
              <a:ext cx="427066" cy="423221"/>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390579" y="4088138"/>
            <a:ext cx="1621516" cy="1426093"/>
            <a:chOff x="0" y="0"/>
            <a:chExt cx="427066" cy="375596"/>
          </a:xfrm>
        </p:grpSpPr>
        <p:sp>
          <p:nvSpPr>
            <p:cNvPr id="9" name="Freeform 9"/>
            <p:cNvSpPr/>
            <p:nvPr/>
          </p:nvSpPr>
          <p:spPr>
            <a:xfrm>
              <a:off x="0" y="0"/>
              <a:ext cx="427066" cy="375596"/>
            </a:xfrm>
            <a:custGeom>
              <a:avLst/>
              <a:gdLst/>
              <a:ahLst/>
              <a:cxnLst/>
              <a:rect l="l" t="t" r="r" b="b"/>
              <a:pathLst>
                <a:path w="427066" h="375596">
                  <a:moveTo>
                    <a:pt x="0" y="0"/>
                  </a:moveTo>
                  <a:lnTo>
                    <a:pt x="427066" y="0"/>
                  </a:lnTo>
                  <a:lnTo>
                    <a:pt x="427066" y="375596"/>
                  </a:lnTo>
                  <a:lnTo>
                    <a:pt x="0" y="375596"/>
                  </a:lnTo>
                  <a:close/>
                </a:path>
              </a:pathLst>
            </a:custGeom>
            <a:solidFill>
              <a:srgbClr val="C51AF6"/>
            </a:solidFill>
            <a:ln w="38100" cap="sq">
              <a:solidFill>
                <a:srgbClr val="FFFFFF"/>
              </a:solidFill>
              <a:prstDash val="solid"/>
              <a:miter/>
            </a:ln>
          </p:spPr>
        </p:sp>
        <p:sp>
          <p:nvSpPr>
            <p:cNvPr id="10" name="TextBox 10"/>
            <p:cNvSpPr txBox="1"/>
            <p:nvPr/>
          </p:nvSpPr>
          <p:spPr>
            <a:xfrm>
              <a:off x="0" y="-47625"/>
              <a:ext cx="427066" cy="423221"/>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1302110" y="4261775"/>
            <a:ext cx="1106997" cy="1078819"/>
          </a:xfrm>
          <a:custGeom>
            <a:avLst/>
            <a:gdLst/>
            <a:ahLst/>
            <a:cxnLst/>
            <a:rect l="l" t="t" r="r" b="b"/>
            <a:pathLst>
              <a:path w="1106997" h="1078819">
                <a:moveTo>
                  <a:pt x="0" y="0"/>
                </a:moveTo>
                <a:lnTo>
                  <a:pt x="1106997" y="0"/>
                </a:lnTo>
                <a:lnTo>
                  <a:pt x="1106997" y="1078819"/>
                </a:lnTo>
                <a:lnTo>
                  <a:pt x="0" y="10788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052485" y="4299331"/>
            <a:ext cx="1028010" cy="1041263"/>
          </a:xfrm>
          <a:custGeom>
            <a:avLst/>
            <a:gdLst/>
            <a:ahLst/>
            <a:cxnLst/>
            <a:rect l="l" t="t" r="r" b="b"/>
            <a:pathLst>
              <a:path w="1028010" h="1041263">
                <a:moveTo>
                  <a:pt x="0" y="0"/>
                </a:moveTo>
                <a:lnTo>
                  <a:pt x="1028011" y="0"/>
                </a:lnTo>
                <a:lnTo>
                  <a:pt x="1028011" y="1041263"/>
                </a:lnTo>
                <a:lnTo>
                  <a:pt x="0" y="1041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0728571" y="4261775"/>
            <a:ext cx="945533" cy="1106474"/>
          </a:xfrm>
          <a:custGeom>
            <a:avLst/>
            <a:gdLst/>
            <a:ahLst/>
            <a:cxnLst/>
            <a:rect l="l" t="t" r="r" b="b"/>
            <a:pathLst>
              <a:path w="945533" h="1106474">
                <a:moveTo>
                  <a:pt x="0" y="0"/>
                </a:moveTo>
                <a:lnTo>
                  <a:pt x="945533" y="0"/>
                </a:lnTo>
                <a:lnTo>
                  <a:pt x="945533" y="1106475"/>
                </a:lnTo>
                <a:lnTo>
                  <a:pt x="0" y="11064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3154944" y="4545179"/>
            <a:ext cx="1762954" cy="512011"/>
            <a:chOff x="0" y="0"/>
            <a:chExt cx="2798628" cy="812800"/>
          </a:xfrm>
        </p:grpSpPr>
        <p:sp>
          <p:nvSpPr>
            <p:cNvPr id="15" name="Freeform 15"/>
            <p:cNvSpPr/>
            <p:nvPr/>
          </p:nvSpPr>
          <p:spPr>
            <a:xfrm>
              <a:off x="0" y="0"/>
              <a:ext cx="2798628" cy="812800"/>
            </a:xfrm>
            <a:custGeom>
              <a:avLst/>
              <a:gdLst/>
              <a:ahLst/>
              <a:cxnLst/>
              <a:rect l="l" t="t" r="r" b="b"/>
              <a:pathLst>
                <a:path w="2798628" h="812800">
                  <a:moveTo>
                    <a:pt x="2798628" y="406400"/>
                  </a:moveTo>
                  <a:lnTo>
                    <a:pt x="2392228" y="0"/>
                  </a:lnTo>
                  <a:lnTo>
                    <a:pt x="2392228" y="203200"/>
                  </a:lnTo>
                  <a:lnTo>
                    <a:pt x="0" y="203200"/>
                  </a:lnTo>
                  <a:lnTo>
                    <a:pt x="0" y="609600"/>
                  </a:lnTo>
                  <a:lnTo>
                    <a:pt x="2392228" y="609600"/>
                  </a:lnTo>
                  <a:lnTo>
                    <a:pt x="2392228" y="812800"/>
                  </a:lnTo>
                  <a:lnTo>
                    <a:pt x="2798628" y="406400"/>
                  </a:lnTo>
                  <a:close/>
                </a:path>
              </a:pathLst>
            </a:custGeom>
            <a:solidFill>
              <a:srgbClr val="FFFFFF"/>
            </a:solidFill>
          </p:spPr>
        </p:sp>
        <p:sp>
          <p:nvSpPr>
            <p:cNvPr id="16" name="TextBox 16"/>
            <p:cNvSpPr txBox="1"/>
            <p:nvPr/>
          </p:nvSpPr>
          <p:spPr>
            <a:xfrm>
              <a:off x="0" y="155575"/>
              <a:ext cx="2697028" cy="4540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8213971" y="4545179"/>
            <a:ext cx="1762954" cy="512011"/>
            <a:chOff x="0" y="0"/>
            <a:chExt cx="2798628" cy="812800"/>
          </a:xfrm>
        </p:grpSpPr>
        <p:sp>
          <p:nvSpPr>
            <p:cNvPr id="18" name="Freeform 18"/>
            <p:cNvSpPr/>
            <p:nvPr/>
          </p:nvSpPr>
          <p:spPr>
            <a:xfrm>
              <a:off x="0" y="0"/>
              <a:ext cx="2798628" cy="812800"/>
            </a:xfrm>
            <a:custGeom>
              <a:avLst/>
              <a:gdLst/>
              <a:ahLst/>
              <a:cxnLst/>
              <a:rect l="l" t="t" r="r" b="b"/>
              <a:pathLst>
                <a:path w="2798628" h="812800">
                  <a:moveTo>
                    <a:pt x="2798628" y="406400"/>
                  </a:moveTo>
                  <a:lnTo>
                    <a:pt x="2392228" y="0"/>
                  </a:lnTo>
                  <a:lnTo>
                    <a:pt x="2392228" y="203200"/>
                  </a:lnTo>
                  <a:lnTo>
                    <a:pt x="0" y="203200"/>
                  </a:lnTo>
                  <a:lnTo>
                    <a:pt x="0" y="609600"/>
                  </a:lnTo>
                  <a:lnTo>
                    <a:pt x="2392228" y="609600"/>
                  </a:lnTo>
                  <a:lnTo>
                    <a:pt x="2392228" y="812800"/>
                  </a:lnTo>
                  <a:lnTo>
                    <a:pt x="2798628" y="406400"/>
                  </a:lnTo>
                  <a:close/>
                </a:path>
              </a:pathLst>
            </a:custGeom>
            <a:solidFill>
              <a:srgbClr val="FFFFFF"/>
            </a:solidFill>
          </p:spPr>
        </p:sp>
        <p:sp>
          <p:nvSpPr>
            <p:cNvPr id="19" name="TextBox 19"/>
            <p:cNvSpPr txBox="1"/>
            <p:nvPr/>
          </p:nvSpPr>
          <p:spPr>
            <a:xfrm>
              <a:off x="0" y="155575"/>
              <a:ext cx="2697028" cy="454025"/>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047750" y="1511189"/>
            <a:ext cx="7924151" cy="1426093"/>
            <a:chOff x="0" y="0"/>
            <a:chExt cx="2087019" cy="375596"/>
          </a:xfrm>
        </p:grpSpPr>
        <p:sp>
          <p:nvSpPr>
            <p:cNvPr id="21" name="Freeform 21"/>
            <p:cNvSpPr/>
            <p:nvPr/>
          </p:nvSpPr>
          <p:spPr>
            <a:xfrm>
              <a:off x="0" y="0"/>
              <a:ext cx="2087019" cy="375596"/>
            </a:xfrm>
            <a:custGeom>
              <a:avLst/>
              <a:gdLst/>
              <a:ahLst/>
              <a:cxnLst/>
              <a:rect l="l" t="t" r="r" b="b"/>
              <a:pathLst>
                <a:path w="2087019" h="375596">
                  <a:moveTo>
                    <a:pt x="0" y="0"/>
                  </a:moveTo>
                  <a:lnTo>
                    <a:pt x="2087019" y="0"/>
                  </a:lnTo>
                  <a:lnTo>
                    <a:pt x="2087019" y="375596"/>
                  </a:lnTo>
                  <a:lnTo>
                    <a:pt x="0" y="375596"/>
                  </a:lnTo>
                  <a:close/>
                </a:path>
              </a:pathLst>
            </a:custGeom>
            <a:solidFill>
              <a:srgbClr val="C51AF6"/>
            </a:solidFill>
            <a:ln w="38100" cap="sq">
              <a:solidFill>
                <a:srgbClr val="FFFFFF"/>
              </a:solidFill>
              <a:prstDash val="solid"/>
              <a:miter/>
            </a:ln>
          </p:spPr>
        </p:sp>
        <p:sp>
          <p:nvSpPr>
            <p:cNvPr id="22" name="TextBox 22"/>
            <p:cNvSpPr txBox="1"/>
            <p:nvPr/>
          </p:nvSpPr>
          <p:spPr>
            <a:xfrm>
              <a:off x="0" y="-47625"/>
              <a:ext cx="2087019" cy="423221"/>
            </a:xfrm>
            <a:prstGeom prst="rect">
              <a:avLst/>
            </a:prstGeom>
          </p:spPr>
          <p:txBody>
            <a:bodyPr lIns="50800" tIns="50800" rIns="50800" bIns="50800" rtlCol="0" anchor="ctr"/>
            <a:lstStyle/>
            <a:p>
              <a:pPr algn="ctr">
                <a:lnSpc>
                  <a:spcPts val="3359"/>
                </a:lnSpc>
              </a:pPr>
              <a:endParaRPr/>
            </a:p>
          </p:txBody>
        </p:sp>
      </p:grpSp>
      <p:sp>
        <p:nvSpPr>
          <p:cNvPr id="23" name="TextBox 23"/>
          <p:cNvSpPr txBox="1"/>
          <p:nvPr/>
        </p:nvSpPr>
        <p:spPr>
          <a:xfrm>
            <a:off x="1321160" y="1714648"/>
            <a:ext cx="7446394" cy="94297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FFFFFF"/>
                </a:solidFill>
                <a:latin typeface="Horizon"/>
                <a:ea typeface="Horizon"/>
                <a:cs typeface="Horizon"/>
                <a:sym typeface="Horizon"/>
              </a:rPr>
              <a:t>OUR HISTORY</a:t>
            </a:r>
          </a:p>
        </p:txBody>
      </p:sp>
      <p:sp>
        <p:nvSpPr>
          <p:cNvPr id="24" name="TextBox 24"/>
          <p:cNvSpPr txBox="1"/>
          <p:nvPr/>
        </p:nvSpPr>
        <p:spPr>
          <a:xfrm>
            <a:off x="1302110" y="6515840"/>
            <a:ext cx="2734311" cy="70485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POINT</a:t>
            </a:r>
          </a:p>
        </p:txBody>
      </p:sp>
      <p:sp>
        <p:nvSpPr>
          <p:cNvPr id="25" name="TextBox 25"/>
          <p:cNvSpPr txBox="1"/>
          <p:nvPr/>
        </p:nvSpPr>
        <p:spPr>
          <a:xfrm>
            <a:off x="6052485" y="6515840"/>
            <a:ext cx="2734311" cy="70485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POINT</a:t>
            </a:r>
          </a:p>
        </p:txBody>
      </p:sp>
      <p:sp>
        <p:nvSpPr>
          <p:cNvPr id="26" name="TextBox 26"/>
          <p:cNvSpPr txBox="1"/>
          <p:nvPr/>
        </p:nvSpPr>
        <p:spPr>
          <a:xfrm>
            <a:off x="1302110" y="7459972"/>
            <a:ext cx="3615788" cy="825425"/>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Elaborate on what you want to discuss. </a:t>
            </a:r>
          </a:p>
        </p:txBody>
      </p:sp>
      <p:sp>
        <p:nvSpPr>
          <p:cNvPr id="27" name="TextBox 27"/>
          <p:cNvSpPr txBox="1"/>
          <p:nvPr/>
        </p:nvSpPr>
        <p:spPr>
          <a:xfrm>
            <a:off x="6052485" y="7459972"/>
            <a:ext cx="3514736" cy="825425"/>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Elaborate on what you want to discuss. </a:t>
            </a:r>
          </a:p>
        </p:txBody>
      </p:sp>
      <p:sp>
        <p:nvSpPr>
          <p:cNvPr id="28" name="TextBox 28"/>
          <p:cNvSpPr txBox="1"/>
          <p:nvPr/>
        </p:nvSpPr>
        <p:spPr>
          <a:xfrm>
            <a:off x="10802861" y="6515840"/>
            <a:ext cx="2734311" cy="70485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POINT</a:t>
            </a:r>
          </a:p>
        </p:txBody>
      </p:sp>
      <p:sp>
        <p:nvSpPr>
          <p:cNvPr id="29" name="TextBox 29"/>
          <p:cNvSpPr txBox="1"/>
          <p:nvPr/>
        </p:nvSpPr>
        <p:spPr>
          <a:xfrm>
            <a:off x="10802861" y="7459972"/>
            <a:ext cx="3597965" cy="825425"/>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Elaborate on what you want to discuss. </a:t>
            </a:r>
          </a:p>
        </p:txBody>
      </p:sp>
      <p:grpSp>
        <p:nvGrpSpPr>
          <p:cNvPr id="30" name="Group 30"/>
          <p:cNvGrpSpPr/>
          <p:nvPr/>
        </p:nvGrpSpPr>
        <p:grpSpPr>
          <a:xfrm>
            <a:off x="971799" y="0"/>
            <a:ext cx="16306551" cy="876692"/>
            <a:chOff x="0" y="0"/>
            <a:chExt cx="21742068" cy="1168922"/>
          </a:xfrm>
        </p:grpSpPr>
        <p:sp>
          <p:nvSpPr>
            <p:cNvPr id="31" name="TextBox 31"/>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15/20</a:t>
              </a:r>
            </a:p>
          </p:txBody>
        </p:sp>
        <p:sp>
          <p:nvSpPr>
            <p:cNvPr id="32" name="AutoShape 32"/>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33" name="TextBox 33"/>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34" name="Freeform 34"/>
          <p:cNvSpPr/>
          <p:nvPr/>
        </p:nvSpPr>
        <p:spPr>
          <a:xfrm>
            <a:off x="15960219" y="1992638"/>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1915118" y="9039057"/>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Freeform 36"/>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37" name="Group 37"/>
          <p:cNvGrpSpPr/>
          <p:nvPr/>
        </p:nvGrpSpPr>
        <p:grpSpPr>
          <a:xfrm>
            <a:off x="14744946" y="6544569"/>
            <a:ext cx="634498" cy="634498"/>
            <a:chOff x="0" y="0"/>
            <a:chExt cx="845997" cy="845997"/>
          </a:xfrm>
        </p:grpSpPr>
        <p:sp>
          <p:nvSpPr>
            <p:cNvPr id="38" name="AutoShape 38"/>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39" name="AutoShape 39"/>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40" name="Group 40"/>
          <p:cNvGrpSpPr/>
          <p:nvPr/>
        </p:nvGrpSpPr>
        <p:grpSpPr>
          <a:xfrm>
            <a:off x="10168363" y="876692"/>
            <a:ext cx="634498" cy="634498"/>
            <a:chOff x="0" y="0"/>
            <a:chExt cx="845997" cy="845997"/>
          </a:xfrm>
        </p:grpSpPr>
        <p:sp>
          <p:nvSpPr>
            <p:cNvPr id="41" name="AutoShape 41"/>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42" name="AutoShape 42"/>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a:stretch>
              <a:fillRect/>
            </a:stretch>
          </p:blipFill>
          <p:spPr>
            <a:xfrm>
              <a:off x="0" y="0"/>
              <a:ext cx="24384000" cy="13716000"/>
            </a:xfrm>
            <a:prstGeom prst="rect">
              <a:avLst/>
            </a:prstGeom>
          </p:spPr>
        </p:pic>
      </p:grpSp>
      <p:sp>
        <p:nvSpPr>
          <p:cNvPr id="4" name="TextBox 4"/>
          <p:cNvSpPr txBox="1"/>
          <p:nvPr/>
        </p:nvSpPr>
        <p:spPr>
          <a:xfrm>
            <a:off x="1885041" y="2128814"/>
            <a:ext cx="12762340" cy="5915071"/>
          </a:xfrm>
          <a:prstGeom prst="rect">
            <a:avLst/>
          </a:prstGeom>
        </p:spPr>
        <p:txBody>
          <a:bodyPr lIns="0" tIns="0" rIns="0" bIns="0" rtlCol="0" anchor="t">
            <a:spAutoFit/>
          </a:bodyPr>
          <a:lstStyle/>
          <a:p>
            <a:pPr marL="0" lvl="0" indent="0" algn="l">
              <a:lnSpc>
                <a:spcPts val="11501"/>
              </a:lnSpc>
              <a:spcBef>
                <a:spcPct val="0"/>
              </a:spcBef>
            </a:pPr>
            <a:r>
              <a:rPr lang="en-US" sz="9584" b="1" u="none" strike="noStrike">
                <a:solidFill>
                  <a:srgbClr val="FFFFFF"/>
                </a:solidFill>
                <a:latin typeface="Horizon"/>
                <a:ea typeface="Horizon"/>
                <a:cs typeface="Horizon"/>
                <a:sym typeface="Horizon"/>
              </a:rPr>
              <a:t>A PICTURE IS WORTH A THOUSAND WORDS</a:t>
            </a:r>
          </a:p>
        </p:txBody>
      </p:sp>
      <p:sp>
        <p:nvSpPr>
          <p:cNvPr id="5" name="Freeform 5"/>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971799" y="0"/>
            <a:ext cx="16306551" cy="876692"/>
            <a:chOff x="0" y="0"/>
            <a:chExt cx="21742068" cy="1168922"/>
          </a:xfrm>
        </p:grpSpPr>
        <p:sp>
          <p:nvSpPr>
            <p:cNvPr id="7" name="TextBox 7"/>
            <p:cNvSpPr txBox="1"/>
            <p:nvPr/>
          </p:nvSpPr>
          <p:spPr>
            <a:xfrm>
              <a:off x="19132242" y="665965"/>
              <a:ext cx="2584426" cy="342340"/>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16/20</a:t>
              </a:r>
            </a:p>
          </p:txBody>
        </p:sp>
        <p:sp>
          <p:nvSpPr>
            <p:cNvPr id="8" name="AutoShape 8"/>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9" name="TextBox 9"/>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grpSp>
        <p:nvGrpSpPr>
          <p:cNvPr id="10" name="Group 10"/>
          <p:cNvGrpSpPr/>
          <p:nvPr/>
        </p:nvGrpSpPr>
        <p:grpSpPr>
          <a:xfrm>
            <a:off x="11201337" y="406326"/>
            <a:ext cx="634498" cy="634498"/>
            <a:chOff x="0" y="0"/>
            <a:chExt cx="845997" cy="845997"/>
          </a:xfrm>
        </p:grpSpPr>
        <p:sp>
          <p:nvSpPr>
            <p:cNvPr id="11" name="AutoShape 11"/>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2" name="AutoShape 12"/>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13" name="Group 13"/>
          <p:cNvGrpSpPr/>
          <p:nvPr/>
        </p:nvGrpSpPr>
        <p:grpSpPr>
          <a:xfrm>
            <a:off x="15792468" y="5395005"/>
            <a:ext cx="634498" cy="634498"/>
            <a:chOff x="0" y="0"/>
            <a:chExt cx="845997" cy="845997"/>
          </a:xfrm>
        </p:grpSpPr>
        <p:sp>
          <p:nvSpPr>
            <p:cNvPr id="14" name="AutoShape 14"/>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5" name="AutoShape 15"/>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219849" y="2730516"/>
            <a:ext cx="12260715" cy="4360609"/>
            <a:chOff x="0" y="0"/>
            <a:chExt cx="3229160" cy="1148473"/>
          </a:xfrm>
        </p:grpSpPr>
        <p:sp>
          <p:nvSpPr>
            <p:cNvPr id="3" name="Freeform 3"/>
            <p:cNvSpPr/>
            <p:nvPr/>
          </p:nvSpPr>
          <p:spPr>
            <a:xfrm>
              <a:off x="0" y="0"/>
              <a:ext cx="3229159" cy="1148473"/>
            </a:xfrm>
            <a:custGeom>
              <a:avLst/>
              <a:gdLst/>
              <a:ahLst/>
              <a:cxnLst/>
              <a:rect l="l" t="t" r="r" b="b"/>
              <a:pathLst>
                <a:path w="3229159" h="1148473">
                  <a:moveTo>
                    <a:pt x="0" y="0"/>
                  </a:moveTo>
                  <a:lnTo>
                    <a:pt x="3229159" y="0"/>
                  </a:lnTo>
                  <a:lnTo>
                    <a:pt x="3229159" y="1148473"/>
                  </a:lnTo>
                  <a:lnTo>
                    <a:pt x="0" y="1148473"/>
                  </a:lnTo>
                  <a:close/>
                </a:path>
              </a:pathLst>
            </a:custGeom>
            <a:solidFill>
              <a:srgbClr val="C51AF6"/>
            </a:solidFill>
            <a:ln w="38100" cap="sq">
              <a:solidFill>
                <a:srgbClr val="FFFFFF"/>
              </a:solidFill>
              <a:prstDash val="solid"/>
              <a:miter/>
            </a:ln>
          </p:spPr>
        </p:sp>
        <p:sp>
          <p:nvSpPr>
            <p:cNvPr id="4" name="TextBox 4"/>
            <p:cNvSpPr txBox="1"/>
            <p:nvPr/>
          </p:nvSpPr>
          <p:spPr>
            <a:xfrm>
              <a:off x="0" y="-47625"/>
              <a:ext cx="3229160" cy="119609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1727341" y="3000881"/>
            <a:ext cx="12804764" cy="267652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FFFFFF"/>
                </a:solidFill>
                <a:latin typeface="Horizon"/>
                <a:ea typeface="Horizon"/>
                <a:cs typeface="Horizon"/>
                <a:sym typeface="Horizon"/>
              </a:rPr>
              <a:t>WRITE AN ORIGINAL STATEMENT OR INSPIRING QUOTE</a:t>
            </a:r>
          </a:p>
        </p:txBody>
      </p:sp>
      <p:sp>
        <p:nvSpPr>
          <p:cNvPr id="6" name="TextBox 6"/>
          <p:cNvSpPr txBox="1"/>
          <p:nvPr/>
        </p:nvSpPr>
        <p:spPr>
          <a:xfrm>
            <a:off x="1727341" y="6115556"/>
            <a:ext cx="12804764" cy="4152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 Include a credit, citation, or supporting message</a:t>
            </a:r>
          </a:p>
        </p:txBody>
      </p:sp>
      <p:grpSp>
        <p:nvGrpSpPr>
          <p:cNvPr id="7" name="Group 7"/>
          <p:cNvGrpSpPr/>
          <p:nvPr/>
        </p:nvGrpSpPr>
        <p:grpSpPr>
          <a:xfrm>
            <a:off x="971799" y="0"/>
            <a:ext cx="16306551" cy="876692"/>
            <a:chOff x="0" y="0"/>
            <a:chExt cx="21742068" cy="1168922"/>
          </a:xfrm>
        </p:grpSpPr>
        <p:sp>
          <p:nvSpPr>
            <p:cNvPr id="8" name="TextBox 8"/>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17/20</a:t>
              </a:r>
            </a:p>
          </p:txBody>
        </p:sp>
        <p:sp>
          <p:nvSpPr>
            <p:cNvPr id="9" name="AutoShape 9"/>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10" name="TextBox 10"/>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11" name="Freeform 11"/>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5598218" y="2099209"/>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476141" y="5677406"/>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2042808" y="1368195"/>
            <a:ext cx="634498" cy="634498"/>
            <a:chOff x="0" y="0"/>
            <a:chExt cx="845997" cy="845997"/>
          </a:xfrm>
        </p:grpSpPr>
        <p:sp>
          <p:nvSpPr>
            <p:cNvPr id="15" name="AutoShape 15"/>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6" name="AutoShape 16"/>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17" name="Group 17"/>
          <p:cNvGrpSpPr/>
          <p:nvPr/>
        </p:nvGrpSpPr>
        <p:grpSpPr>
          <a:xfrm>
            <a:off x="3337075" y="8295219"/>
            <a:ext cx="634498" cy="634498"/>
            <a:chOff x="0" y="0"/>
            <a:chExt cx="845997" cy="845997"/>
          </a:xfrm>
        </p:grpSpPr>
        <p:sp>
          <p:nvSpPr>
            <p:cNvPr id="18" name="AutoShape 18"/>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9" name="AutoShape 19"/>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sp>
        <p:nvSpPr>
          <p:cNvPr id="2" name="Freeform 2"/>
          <p:cNvSpPr/>
          <p:nvPr/>
        </p:nvSpPr>
        <p:spPr>
          <a:xfrm>
            <a:off x="1112448" y="3898321"/>
            <a:ext cx="303884" cy="434120"/>
          </a:xfrm>
          <a:custGeom>
            <a:avLst/>
            <a:gdLst/>
            <a:ahLst/>
            <a:cxnLst/>
            <a:rect l="l" t="t" r="r" b="b"/>
            <a:pathLst>
              <a:path w="303884" h="434120">
                <a:moveTo>
                  <a:pt x="0" y="0"/>
                </a:moveTo>
                <a:lnTo>
                  <a:pt x="303884" y="0"/>
                </a:lnTo>
                <a:lnTo>
                  <a:pt x="303884" y="434120"/>
                </a:lnTo>
                <a:lnTo>
                  <a:pt x="0" y="434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945" y="4808088"/>
            <a:ext cx="380890" cy="380890"/>
          </a:xfrm>
          <a:custGeom>
            <a:avLst/>
            <a:gdLst/>
            <a:ahLst/>
            <a:cxnLst/>
            <a:rect l="l" t="t" r="r" b="b"/>
            <a:pathLst>
              <a:path w="380890" h="380890">
                <a:moveTo>
                  <a:pt x="0" y="0"/>
                </a:moveTo>
                <a:lnTo>
                  <a:pt x="380890" y="0"/>
                </a:lnTo>
                <a:lnTo>
                  <a:pt x="380890" y="380890"/>
                </a:lnTo>
                <a:lnTo>
                  <a:pt x="0" y="3808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86411" y="5776106"/>
            <a:ext cx="355960" cy="244722"/>
          </a:xfrm>
          <a:custGeom>
            <a:avLst/>
            <a:gdLst/>
            <a:ahLst/>
            <a:cxnLst/>
            <a:rect l="l" t="t" r="r" b="b"/>
            <a:pathLst>
              <a:path w="355960" h="244722">
                <a:moveTo>
                  <a:pt x="0" y="0"/>
                </a:moveTo>
                <a:lnTo>
                  <a:pt x="355959" y="0"/>
                </a:lnTo>
                <a:lnTo>
                  <a:pt x="355959" y="244722"/>
                </a:lnTo>
                <a:lnTo>
                  <a:pt x="0" y="244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66954" y="7529197"/>
            <a:ext cx="394872" cy="394872"/>
          </a:xfrm>
          <a:custGeom>
            <a:avLst/>
            <a:gdLst/>
            <a:ahLst/>
            <a:cxnLst/>
            <a:rect l="l" t="t" r="r" b="b"/>
            <a:pathLst>
              <a:path w="394872" h="394872">
                <a:moveTo>
                  <a:pt x="0" y="0"/>
                </a:moveTo>
                <a:lnTo>
                  <a:pt x="394872" y="0"/>
                </a:lnTo>
                <a:lnTo>
                  <a:pt x="394872" y="394872"/>
                </a:lnTo>
                <a:lnTo>
                  <a:pt x="0" y="3948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041128" y="6574875"/>
            <a:ext cx="446524" cy="401872"/>
          </a:xfrm>
          <a:custGeom>
            <a:avLst/>
            <a:gdLst/>
            <a:ahLst/>
            <a:cxnLst/>
            <a:rect l="l" t="t" r="r" b="b"/>
            <a:pathLst>
              <a:path w="446524" h="401872">
                <a:moveTo>
                  <a:pt x="0" y="0"/>
                </a:moveTo>
                <a:lnTo>
                  <a:pt x="446524" y="0"/>
                </a:lnTo>
                <a:lnTo>
                  <a:pt x="446524" y="401872"/>
                </a:lnTo>
                <a:lnTo>
                  <a:pt x="0" y="4018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9512894" y="2019789"/>
            <a:ext cx="6873216" cy="68732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1AF6"/>
            </a:solidFill>
            <a:ln w="12700" cap="sq">
              <a:solidFill>
                <a:srgbClr val="000000"/>
              </a:solidFill>
              <a:prstDash val="solid"/>
              <a:miter/>
            </a:ln>
          </p:spPr>
        </p:sp>
      </p:grpSp>
      <p:grpSp>
        <p:nvGrpSpPr>
          <p:cNvPr id="9" name="Group 9"/>
          <p:cNvGrpSpPr/>
          <p:nvPr/>
        </p:nvGrpSpPr>
        <p:grpSpPr>
          <a:xfrm>
            <a:off x="9865236" y="1713057"/>
            <a:ext cx="6873216" cy="68732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25046" r="-25046"/>
              </a:stretch>
            </a:blipFill>
            <a:ln w="38100" cap="sq">
              <a:solidFill>
                <a:srgbClr val="FFFFFF"/>
              </a:solidFill>
              <a:prstDash val="solid"/>
              <a:miter/>
            </a:ln>
          </p:spPr>
        </p:sp>
      </p:grpSp>
      <p:grpSp>
        <p:nvGrpSpPr>
          <p:cNvPr id="11" name="Group 11"/>
          <p:cNvGrpSpPr/>
          <p:nvPr/>
        </p:nvGrpSpPr>
        <p:grpSpPr>
          <a:xfrm>
            <a:off x="1041128" y="2021386"/>
            <a:ext cx="7793760" cy="1002241"/>
            <a:chOff x="0" y="0"/>
            <a:chExt cx="2052677" cy="263965"/>
          </a:xfrm>
        </p:grpSpPr>
        <p:sp>
          <p:nvSpPr>
            <p:cNvPr id="12" name="Freeform 12"/>
            <p:cNvSpPr/>
            <p:nvPr/>
          </p:nvSpPr>
          <p:spPr>
            <a:xfrm>
              <a:off x="0" y="0"/>
              <a:ext cx="2052677" cy="263965"/>
            </a:xfrm>
            <a:custGeom>
              <a:avLst/>
              <a:gdLst/>
              <a:ahLst/>
              <a:cxnLst/>
              <a:rect l="l" t="t" r="r" b="b"/>
              <a:pathLst>
                <a:path w="2052677" h="263965">
                  <a:moveTo>
                    <a:pt x="0" y="0"/>
                  </a:moveTo>
                  <a:lnTo>
                    <a:pt x="2052677" y="0"/>
                  </a:lnTo>
                  <a:lnTo>
                    <a:pt x="2052677" y="263965"/>
                  </a:lnTo>
                  <a:lnTo>
                    <a:pt x="0" y="263965"/>
                  </a:lnTo>
                  <a:close/>
                </a:path>
              </a:pathLst>
            </a:custGeom>
            <a:solidFill>
              <a:srgbClr val="C51AF6"/>
            </a:solidFill>
            <a:ln w="38100" cap="sq">
              <a:solidFill>
                <a:srgbClr val="FFFFFF"/>
              </a:solidFill>
              <a:prstDash val="solid"/>
              <a:miter/>
            </a:ln>
          </p:spPr>
        </p:sp>
        <p:sp>
          <p:nvSpPr>
            <p:cNvPr id="13" name="TextBox 13"/>
            <p:cNvSpPr txBox="1"/>
            <p:nvPr/>
          </p:nvSpPr>
          <p:spPr>
            <a:xfrm>
              <a:off x="0" y="-47625"/>
              <a:ext cx="2052677" cy="311590"/>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295318" y="2080652"/>
            <a:ext cx="8928759" cy="94297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FFFFFF"/>
                </a:solidFill>
                <a:latin typeface="Horizon"/>
                <a:ea typeface="Horizon"/>
                <a:cs typeface="Horizon"/>
                <a:sym typeface="Horizon"/>
              </a:rPr>
              <a:t>CONTACT US</a:t>
            </a:r>
          </a:p>
        </p:txBody>
      </p:sp>
      <p:sp>
        <p:nvSpPr>
          <p:cNvPr id="15" name="TextBox 15"/>
          <p:cNvSpPr txBox="1"/>
          <p:nvPr/>
        </p:nvSpPr>
        <p:spPr>
          <a:xfrm>
            <a:off x="1804645" y="3848065"/>
            <a:ext cx="6061927"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Anonymous Pro"/>
                <a:ea typeface="Anonymous Pro"/>
                <a:cs typeface="Anonymous Pro"/>
                <a:sym typeface="Anonymous Pro"/>
              </a:rPr>
              <a:t>123 Anywhere St., Any City,ST 12345</a:t>
            </a:r>
          </a:p>
        </p:txBody>
      </p:sp>
      <p:sp>
        <p:nvSpPr>
          <p:cNvPr id="16" name="TextBox 16"/>
          <p:cNvSpPr txBox="1"/>
          <p:nvPr/>
        </p:nvSpPr>
        <p:spPr>
          <a:xfrm>
            <a:off x="1804645" y="4773688"/>
            <a:ext cx="4892954"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Anonymous Pro"/>
                <a:ea typeface="Anonymous Pro"/>
                <a:cs typeface="Anonymous Pro"/>
                <a:sym typeface="Anonymous Pro"/>
              </a:rPr>
              <a:t>123-456-7890</a:t>
            </a:r>
          </a:p>
        </p:txBody>
      </p:sp>
      <p:sp>
        <p:nvSpPr>
          <p:cNvPr id="17" name="TextBox 17"/>
          <p:cNvSpPr txBox="1"/>
          <p:nvPr/>
        </p:nvSpPr>
        <p:spPr>
          <a:xfrm>
            <a:off x="1804645" y="5662247"/>
            <a:ext cx="4892954"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Anonymous Pro"/>
                <a:ea typeface="Anonymous Pro"/>
                <a:cs typeface="Anonymous Pro"/>
                <a:sym typeface="Anonymous Pro"/>
              </a:rPr>
              <a:t>hello@reallygreatsite.com</a:t>
            </a:r>
          </a:p>
        </p:txBody>
      </p:sp>
      <p:sp>
        <p:nvSpPr>
          <p:cNvPr id="18" name="TextBox 18"/>
          <p:cNvSpPr txBox="1"/>
          <p:nvPr/>
        </p:nvSpPr>
        <p:spPr>
          <a:xfrm>
            <a:off x="1804645" y="7443893"/>
            <a:ext cx="4892954"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Anonymous Pro"/>
                <a:ea typeface="Anonymous Pro"/>
                <a:cs typeface="Anonymous Pro"/>
                <a:sym typeface="Anonymous Pro"/>
              </a:rPr>
              <a:t>reallygreatsite.com</a:t>
            </a:r>
          </a:p>
        </p:txBody>
      </p:sp>
      <p:sp>
        <p:nvSpPr>
          <p:cNvPr id="19" name="TextBox 19"/>
          <p:cNvSpPr txBox="1"/>
          <p:nvPr/>
        </p:nvSpPr>
        <p:spPr>
          <a:xfrm>
            <a:off x="1804645" y="6539591"/>
            <a:ext cx="4892954" cy="415290"/>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Anonymous Pro"/>
                <a:ea typeface="Anonymous Pro"/>
                <a:cs typeface="Anonymous Pro"/>
                <a:sym typeface="Anonymous Pro"/>
              </a:rPr>
              <a:t>@reallygreatsite</a:t>
            </a:r>
          </a:p>
        </p:txBody>
      </p:sp>
      <p:grpSp>
        <p:nvGrpSpPr>
          <p:cNvPr id="20" name="Group 20"/>
          <p:cNvGrpSpPr/>
          <p:nvPr/>
        </p:nvGrpSpPr>
        <p:grpSpPr>
          <a:xfrm>
            <a:off x="971799" y="0"/>
            <a:ext cx="16306551" cy="876692"/>
            <a:chOff x="0" y="0"/>
            <a:chExt cx="21742068" cy="1168922"/>
          </a:xfrm>
        </p:grpSpPr>
        <p:sp>
          <p:nvSpPr>
            <p:cNvPr id="21" name="TextBox 21"/>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18/20</a:t>
              </a:r>
            </a:p>
          </p:txBody>
        </p:sp>
        <p:sp>
          <p:nvSpPr>
            <p:cNvPr id="22" name="AutoShape 22"/>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23" name="TextBox 23"/>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24" name="Freeform 24"/>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5" name="Group 25"/>
          <p:cNvGrpSpPr/>
          <p:nvPr/>
        </p:nvGrpSpPr>
        <p:grpSpPr>
          <a:xfrm>
            <a:off x="6010727" y="388382"/>
            <a:ext cx="634498" cy="634498"/>
            <a:chOff x="0" y="0"/>
            <a:chExt cx="845997" cy="845997"/>
          </a:xfrm>
        </p:grpSpPr>
        <p:sp>
          <p:nvSpPr>
            <p:cNvPr id="26" name="AutoShape 26"/>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7" name="AutoShape 27"/>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28" name="Group 28"/>
          <p:cNvGrpSpPr/>
          <p:nvPr/>
        </p:nvGrpSpPr>
        <p:grpSpPr>
          <a:xfrm>
            <a:off x="7549323" y="7409384"/>
            <a:ext cx="634498" cy="634498"/>
            <a:chOff x="0" y="0"/>
            <a:chExt cx="845997" cy="845997"/>
          </a:xfrm>
        </p:grpSpPr>
        <p:sp>
          <p:nvSpPr>
            <p:cNvPr id="29" name="AutoShape 29"/>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30" name="AutoShape 30"/>
            <p:cNvSpPr/>
            <p:nvPr/>
          </p:nvSpPr>
          <p:spPr>
            <a:xfrm>
              <a:off x="422998" y="0"/>
              <a:ext cx="0" cy="845997"/>
            </a:xfrm>
            <a:prstGeom prst="line">
              <a:avLst/>
            </a:prstGeom>
            <a:ln w="85596" cap="flat">
              <a:solidFill>
                <a:srgbClr val="FFFFFF"/>
              </a:solidFill>
              <a:prstDash val="solid"/>
              <a:headEnd type="none" w="sm" len="sm"/>
              <a:tailEnd type="none" w="sm" len="sm"/>
            </a:ln>
          </p:spPr>
        </p:sp>
      </p:grpSp>
      <p:sp>
        <p:nvSpPr>
          <p:cNvPr id="31" name="Freeform 31"/>
          <p:cNvSpPr/>
          <p:nvPr/>
        </p:nvSpPr>
        <p:spPr>
          <a:xfrm>
            <a:off x="-3476141" y="5677406"/>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2" name="Freeform 32"/>
          <p:cNvSpPr/>
          <p:nvPr/>
        </p:nvSpPr>
        <p:spPr>
          <a:xfrm>
            <a:off x="17666902" y="1661306"/>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sp>
        <p:nvSpPr>
          <p:cNvPr id="2" name="Freeform 2"/>
          <p:cNvSpPr/>
          <p:nvPr/>
        </p:nvSpPr>
        <p:spPr>
          <a:xfrm>
            <a:off x="9886713" y="1260322"/>
            <a:ext cx="1159390" cy="614477"/>
          </a:xfrm>
          <a:custGeom>
            <a:avLst/>
            <a:gdLst/>
            <a:ahLst/>
            <a:cxnLst/>
            <a:rect l="l" t="t" r="r" b="b"/>
            <a:pathLst>
              <a:path w="1159390" h="614477">
                <a:moveTo>
                  <a:pt x="0" y="0"/>
                </a:moveTo>
                <a:lnTo>
                  <a:pt x="1159390" y="0"/>
                </a:lnTo>
                <a:lnTo>
                  <a:pt x="1159390" y="614476"/>
                </a:lnTo>
                <a:lnTo>
                  <a:pt x="0" y="6144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626520" y="1231969"/>
            <a:ext cx="469828" cy="671182"/>
          </a:xfrm>
          <a:custGeom>
            <a:avLst/>
            <a:gdLst/>
            <a:ahLst/>
            <a:cxnLst/>
            <a:rect l="l" t="t" r="r" b="b"/>
            <a:pathLst>
              <a:path w="469828" h="671182">
                <a:moveTo>
                  <a:pt x="0" y="0"/>
                </a:moveTo>
                <a:lnTo>
                  <a:pt x="469828" y="0"/>
                </a:lnTo>
                <a:lnTo>
                  <a:pt x="469828" y="671182"/>
                </a:lnTo>
                <a:lnTo>
                  <a:pt x="0" y="671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676765" y="1285913"/>
            <a:ext cx="588885" cy="588885"/>
          </a:xfrm>
          <a:custGeom>
            <a:avLst/>
            <a:gdLst/>
            <a:ahLst/>
            <a:cxnLst/>
            <a:rect l="l" t="t" r="r" b="b"/>
            <a:pathLst>
              <a:path w="588885" h="588885">
                <a:moveTo>
                  <a:pt x="0" y="0"/>
                </a:moveTo>
                <a:lnTo>
                  <a:pt x="588885" y="0"/>
                </a:lnTo>
                <a:lnTo>
                  <a:pt x="588885" y="588885"/>
                </a:lnTo>
                <a:lnTo>
                  <a:pt x="0" y="588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980025" y="1378380"/>
            <a:ext cx="550341" cy="378359"/>
          </a:xfrm>
          <a:custGeom>
            <a:avLst/>
            <a:gdLst/>
            <a:ahLst/>
            <a:cxnLst/>
            <a:rect l="l" t="t" r="r" b="b"/>
            <a:pathLst>
              <a:path w="550341" h="378359">
                <a:moveTo>
                  <a:pt x="0" y="0"/>
                </a:moveTo>
                <a:lnTo>
                  <a:pt x="550341" y="0"/>
                </a:lnTo>
                <a:lnTo>
                  <a:pt x="550341" y="378360"/>
                </a:lnTo>
                <a:lnTo>
                  <a:pt x="0" y="378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5283399" y="1300563"/>
            <a:ext cx="690360" cy="621324"/>
          </a:xfrm>
          <a:custGeom>
            <a:avLst/>
            <a:gdLst/>
            <a:ahLst/>
            <a:cxnLst/>
            <a:rect l="l" t="t" r="r" b="b"/>
            <a:pathLst>
              <a:path w="690360" h="621324">
                <a:moveTo>
                  <a:pt x="0" y="0"/>
                </a:moveTo>
                <a:lnTo>
                  <a:pt x="690360" y="0"/>
                </a:lnTo>
                <a:lnTo>
                  <a:pt x="690360" y="621323"/>
                </a:lnTo>
                <a:lnTo>
                  <a:pt x="0" y="6213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190339" y="8111805"/>
            <a:ext cx="1024414" cy="1024414"/>
          </a:xfrm>
          <a:custGeom>
            <a:avLst/>
            <a:gdLst/>
            <a:ahLst/>
            <a:cxnLst/>
            <a:rect l="l" t="t" r="r" b="b"/>
            <a:pathLst>
              <a:path w="1024414" h="1024414">
                <a:moveTo>
                  <a:pt x="0" y="0"/>
                </a:moveTo>
                <a:lnTo>
                  <a:pt x="1024414" y="0"/>
                </a:lnTo>
                <a:lnTo>
                  <a:pt x="1024414" y="1024414"/>
                </a:lnTo>
                <a:lnTo>
                  <a:pt x="0" y="10244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9690680" y="2641122"/>
            <a:ext cx="945533" cy="1106474"/>
          </a:xfrm>
          <a:custGeom>
            <a:avLst/>
            <a:gdLst/>
            <a:ahLst/>
            <a:cxnLst/>
            <a:rect l="l" t="t" r="r" b="b"/>
            <a:pathLst>
              <a:path w="945533" h="1106474">
                <a:moveTo>
                  <a:pt x="0" y="0"/>
                </a:moveTo>
                <a:lnTo>
                  <a:pt x="945532" y="0"/>
                </a:lnTo>
                <a:lnTo>
                  <a:pt x="945532" y="1106474"/>
                </a:lnTo>
                <a:lnTo>
                  <a:pt x="0" y="11064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1351741" y="2614569"/>
            <a:ext cx="1028010" cy="1041263"/>
          </a:xfrm>
          <a:custGeom>
            <a:avLst/>
            <a:gdLst/>
            <a:ahLst/>
            <a:cxnLst/>
            <a:rect l="l" t="t" r="r" b="b"/>
            <a:pathLst>
              <a:path w="1028010" h="1041263">
                <a:moveTo>
                  <a:pt x="0" y="0"/>
                </a:moveTo>
                <a:lnTo>
                  <a:pt x="1028010" y="0"/>
                </a:lnTo>
                <a:lnTo>
                  <a:pt x="1028010" y="1041263"/>
                </a:lnTo>
                <a:lnTo>
                  <a:pt x="0" y="104126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3253630" y="2641122"/>
            <a:ext cx="1106997" cy="1078819"/>
          </a:xfrm>
          <a:custGeom>
            <a:avLst/>
            <a:gdLst/>
            <a:ahLst/>
            <a:cxnLst/>
            <a:rect l="l" t="t" r="r" b="b"/>
            <a:pathLst>
              <a:path w="1106997" h="1078819">
                <a:moveTo>
                  <a:pt x="0" y="0"/>
                </a:moveTo>
                <a:lnTo>
                  <a:pt x="1106997" y="0"/>
                </a:lnTo>
                <a:lnTo>
                  <a:pt x="1106997" y="1078818"/>
                </a:lnTo>
                <a:lnTo>
                  <a:pt x="0" y="107881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5066570" y="2674361"/>
            <a:ext cx="1073235" cy="1073235"/>
          </a:xfrm>
          <a:custGeom>
            <a:avLst/>
            <a:gdLst/>
            <a:ahLst/>
            <a:cxnLst/>
            <a:rect l="l" t="t" r="r" b="b"/>
            <a:pathLst>
              <a:path w="1073235" h="1073235">
                <a:moveTo>
                  <a:pt x="0" y="0"/>
                </a:moveTo>
                <a:lnTo>
                  <a:pt x="1073235" y="0"/>
                </a:lnTo>
                <a:lnTo>
                  <a:pt x="1073235" y="1073235"/>
                </a:lnTo>
                <a:lnTo>
                  <a:pt x="0" y="107323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3324446" y="8041851"/>
            <a:ext cx="1094368" cy="1094368"/>
          </a:xfrm>
          <a:custGeom>
            <a:avLst/>
            <a:gdLst/>
            <a:ahLst/>
            <a:cxnLst/>
            <a:rect l="l" t="t" r="r" b="b"/>
            <a:pathLst>
              <a:path w="1094368" h="1094368">
                <a:moveTo>
                  <a:pt x="0" y="0"/>
                </a:moveTo>
                <a:lnTo>
                  <a:pt x="1094368" y="0"/>
                </a:lnTo>
                <a:lnTo>
                  <a:pt x="1094368" y="1094368"/>
                </a:lnTo>
                <a:lnTo>
                  <a:pt x="0" y="109436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9800245" y="4377231"/>
            <a:ext cx="1131501" cy="1253183"/>
          </a:xfrm>
          <a:custGeom>
            <a:avLst/>
            <a:gdLst/>
            <a:ahLst/>
            <a:cxnLst/>
            <a:rect l="l" t="t" r="r" b="b"/>
            <a:pathLst>
              <a:path w="1131501" h="1253183">
                <a:moveTo>
                  <a:pt x="0" y="0"/>
                </a:moveTo>
                <a:lnTo>
                  <a:pt x="1131501" y="0"/>
                </a:lnTo>
                <a:lnTo>
                  <a:pt x="1131501" y="1253183"/>
                </a:lnTo>
                <a:lnTo>
                  <a:pt x="0" y="125318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11506585" y="4526015"/>
            <a:ext cx="1104399" cy="1104399"/>
          </a:xfrm>
          <a:custGeom>
            <a:avLst/>
            <a:gdLst/>
            <a:ahLst/>
            <a:cxnLst/>
            <a:rect l="l" t="t" r="r" b="b"/>
            <a:pathLst>
              <a:path w="1104399" h="1104399">
                <a:moveTo>
                  <a:pt x="0" y="0"/>
                </a:moveTo>
                <a:lnTo>
                  <a:pt x="1104399" y="0"/>
                </a:lnTo>
                <a:lnTo>
                  <a:pt x="1104399" y="1104399"/>
                </a:lnTo>
                <a:lnTo>
                  <a:pt x="0" y="110439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13182484" y="4377231"/>
            <a:ext cx="1249288" cy="1249288"/>
          </a:xfrm>
          <a:custGeom>
            <a:avLst/>
            <a:gdLst/>
            <a:ahLst/>
            <a:cxnLst/>
            <a:rect l="l" t="t" r="r" b="b"/>
            <a:pathLst>
              <a:path w="1249288" h="1249288">
                <a:moveTo>
                  <a:pt x="0" y="0"/>
                </a:moveTo>
                <a:lnTo>
                  <a:pt x="1249288" y="0"/>
                </a:lnTo>
                <a:lnTo>
                  <a:pt x="1249288" y="1249288"/>
                </a:lnTo>
                <a:lnTo>
                  <a:pt x="0" y="1249288"/>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15066570" y="4502501"/>
            <a:ext cx="1124018" cy="1124018"/>
          </a:xfrm>
          <a:custGeom>
            <a:avLst/>
            <a:gdLst/>
            <a:ahLst/>
            <a:cxnLst/>
            <a:rect l="l" t="t" r="r" b="b"/>
            <a:pathLst>
              <a:path w="1124018" h="1124018">
                <a:moveTo>
                  <a:pt x="0" y="0"/>
                </a:moveTo>
                <a:lnTo>
                  <a:pt x="1124018" y="0"/>
                </a:lnTo>
                <a:lnTo>
                  <a:pt x="1124018" y="1124018"/>
                </a:lnTo>
                <a:lnTo>
                  <a:pt x="0" y="1124018"/>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1440805" y="8022650"/>
            <a:ext cx="1116579" cy="1235650"/>
          </a:xfrm>
          <a:custGeom>
            <a:avLst/>
            <a:gdLst/>
            <a:ahLst/>
            <a:cxnLst/>
            <a:rect l="l" t="t" r="r" b="b"/>
            <a:pathLst>
              <a:path w="1116579" h="1235650">
                <a:moveTo>
                  <a:pt x="0" y="0"/>
                </a:moveTo>
                <a:lnTo>
                  <a:pt x="1116578" y="0"/>
                </a:lnTo>
                <a:lnTo>
                  <a:pt x="1116578" y="1235650"/>
                </a:lnTo>
                <a:lnTo>
                  <a:pt x="0" y="123565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9800245" y="6201914"/>
            <a:ext cx="1157835" cy="1151520"/>
          </a:xfrm>
          <a:custGeom>
            <a:avLst/>
            <a:gdLst/>
            <a:ahLst/>
            <a:cxnLst/>
            <a:rect l="l" t="t" r="r" b="b"/>
            <a:pathLst>
              <a:path w="1157835" h="1151520">
                <a:moveTo>
                  <a:pt x="0" y="0"/>
                </a:moveTo>
                <a:lnTo>
                  <a:pt x="1157835" y="0"/>
                </a:lnTo>
                <a:lnTo>
                  <a:pt x="1157835" y="1151520"/>
                </a:lnTo>
                <a:lnTo>
                  <a:pt x="0" y="115152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1440805" y="6117473"/>
            <a:ext cx="1235961" cy="1235961"/>
          </a:xfrm>
          <a:custGeom>
            <a:avLst/>
            <a:gdLst/>
            <a:ahLst/>
            <a:cxnLst/>
            <a:rect l="l" t="t" r="r" b="b"/>
            <a:pathLst>
              <a:path w="1235961" h="1235961">
                <a:moveTo>
                  <a:pt x="0" y="0"/>
                </a:moveTo>
                <a:lnTo>
                  <a:pt x="1235960" y="0"/>
                </a:lnTo>
                <a:lnTo>
                  <a:pt x="1235960" y="1235961"/>
                </a:lnTo>
                <a:lnTo>
                  <a:pt x="0" y="1235961"/>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13092438" y="6117473"/>
            <a:ext cx="1156605" cy="1316459"/>
          </a:xfrm>
          <a:custGeom>
            <a:avLst/>
            <a:gdLst/>
            <a:ahLst/>
            <a:cxnLst/>
            <a:rect l="l" t="t" r="r" b="b"/>
            <a:pathLst>
              <a:path w="1156605" h="1316459">
                <a:moveTo>
                  <a:pt x="0" y="0"/>
                </a:moveTo>
                <a:lnTo>
                  <a:pt x="1156606" y="0"/>
                </a:lnTo>
                <a:lnTo>
                  <a:pt x="1156606" y="1316459"/>
                </a:lnTo>
                <a:lnTo>
                  <a:pt x="0" y="1316459"/>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14837547" y="6117473"/>
            <a:ext cx="1509838" cy="1207870"/>
          </a:xfrm>
          <a:custGeom>
            <a:avLst/>
            <a:gdLst/>
            <a:ahLst/>
            <a:cxnLst/>
            <a:rect l="l" t="t" r="r" b="b"/>
            <a:pathLst>
              <a:path w="1509838" h="1207870">
                <a:moveTo>
                  <a:pt x="0" y="0"/>
                </a:moveTo>
                <a:lnTo>
                  <a:pt x="1509838" y="0"/>
                </a:lnTo>
                <a:lnTo>
                  <a:pt x="1509838" y="1207871"/>
                </a:lnTo>
                <a:lnTo>
                  <a:pt x="0" y="1207871"/>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9720461" y="7924934"/>
            <a:ext cx="1211285" cy="1211285"/>
          </a:xfrm>
          <a:custGeom>
            <a:avLst/>
            <a:gdLst/>
            <a:ahLst/>
            <a:cxnLst/>
            <a:rect l="l" t="t" r="r" b="b"/>
            <a:pathLst>
              <a:path w="1211285" h="1211285">
                <a:moveTo>
                  <a:pt x="0" y="0"/>
                </a:moveTo>
                <a:lnTo>
                  <a:pt x="1211285" y="0"/>
                </a:lnTo>
                <a:lnTo>
                  <a:pt x="1211285" y="1211285"/>
                </a:lnTo>
                <a:lnTo>
                  <a:pt x="0" y="1211285"/>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TextBox 23"/>
          <p:cNvSpPr txBox="1"/>
          <p:nvPr/>
        </p:nvSpPr>
        <p:spPr>
          <a:xfrm>
            <a:off x="1028700" y="975301"/>
            <a:ext cx="6188859" cy="1809750"/>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FFFFFF"/>
                </a:solidFill>
                <a:latin typeface="Horizon"/>
                <a:ea typeface="Horizon"/>
                <a:cs typeface="Horizon"/>
                <a:sym typeface="Horizon"/>
              </a:rPr>
              <a:t>RESOURCE </a:t>
            </a:r>
          </a:p>
          <a:p>
            <a:pPr marL="0" lvl="0" indent="0" algn="l">
              <a:lnSpc>
                <a:spcPts val="6874"/>
              </a:lnSpc>
              <a:spcBef>
                <a:spcPct val="0"/>
              </a:spcBef>
            </a:pPr>
            <a:r>
              <a:rPr lang="en-US" sz="5728" b="1" u="none" strike="noStrike">
                <a:solidFill>
                  <a:srgbClr val="FFFFFF"/>
                </a:solidFill>
                <a:latin typeface="Horizon"/>
                <a:ea typeface="Horizon"/>
                <a:cs typeface="Horizon"/>
                <a:sym typeface="Horizon"/>
              </a:rPr>
              <a:t>PAGE</a:t>
            </a:r>
          </a:p>
        </p:txBody>
      </p:sp>
      <p:sp>
        <p:nvSpPr>
          <p:cNvPr id="24" name="TextBox 24"/>
          <p:cNvSpPr txBox="1"/>
          <p:nvPr/>
        </p:nvSpPr>
        <p:spPr>
          <a:xfrm>
            <a:off x="1028700" y="3392805"/>
            <a:ext cx="5059131" cy="5865495"/>
          </a:xfrm>
          <a:prstGeom prst="rect">
            <a:avLst/>
          </a:prstGeom>
        </p:spPr>
        <p:txBody>
          <a:bodyPr lIns="0" tIns="0" rIns="0" bIns="0" rtlCol="0" anchor="t">
            <a:spAutoFit/>
          </a:bodyPr>
          <a:lstStyle/>
          <a:p>
            <a:pPr algn="l">
              <a:lnSpc>
                <a:spcPts val="3120"/>
              </a:lnSpc>
            </a:pPr>
            <a:r>
              <a:rPr lang="en-US" sz="2400">
                <a:solidFill>
                  <a:srgbClr val="FFFFFF"/>
                </a:solidFill>
                <a:latin typeface="Anonymous Pro"/>
                <a:ea typeface="Anonymous Pro"/>
                <a:cs typeface="Anonymous Pro"/>
                <a:sym typeface="Anonymous Pro"/>
              </a:rPr>
              <a:t>Use these design resources in your Canva Presentation.</a:t>
            </a:r>
          </a:p>
          <a:p>
            <a:pPr algn="l">
              <a:lnSpc>
                <a:spcPts val="3120"/>
              </a:lnSpc>
            </a:pPr>
            <a:endParaRPr lang="en-US" sz="2400">
              <a:solidFill>
                <a:srgbClr val="FFFFFF"/>
              </a:solidFill>
              <a:latin typeface="Anonymous Pro"/>
              <a:ea typeface="Anonymous Pro"/>
              <a:cs typeface="Anonymous Pro"/>
              <a:sym typeface="Anonymous Pro"/>
            </a:endParaRPr>
          </a:p>
          <a:p>
            <a:pPr algn="l">
              <a:lnSpc>
                <a:spcPts val="3120"/>
              </a:lnSpc>
            </a:pPr>
            <a:endParaRPr lang="en-US" sz="2400">
              <a:solidFill>
                <a:srgbClr val="FFFFFF"/>
              </a:solidFill>
              <a:latin typeface="Anonymous Pro"/>
              <a:ea typeface="Anonymous Pro"/>
              <a:cs typeface="Anonymous Pro"/>
              <a:sym typeface="Anonymous Pro"/>
            </a:endParaRPr>
          </a:p>
          <a:p>
            <a:pPr algn="l">
              <a:lnSpc>
                <a:spcPts val="3120"/>
              </a:lnSpc>
            </a:pPr>
            <a:endParaRPr lang="en-US" sz="2400">
              <a:solidFill>
                <a:srgbClr val="FFFFFF"/>
              </a:solidFill>
              <a:latin typeface="Anonymous Pro"/>
              <a:ea typeface="Anonymous Pro"/>
              <a:cs typeface="Anonymous Pro"/>
              <a:sym typeface="Anonymous Pro"/>
            </a:endParaRPr>
          </a:p>
          <a:p>
            <a:pPr algn="l">
              <a:lnSpc>
                <a:spcPts val="3120"/>
              </a:lnSpc>
            </a:pPr>
            <a:endParaRPr lang="en-US" sz="2400">
              <a:solidFill>
                <a:srgbClr val="FFFFFF"/>
              </a:solidFill>
              <a:latin typeface="Anonymous Pro"/>
              <a:ea typeface="Anonymous Pro"/>
              <a:cs typeface="Anonymous Pro"/>
              <a:sym typeface="Anonymous Pro"/>
            </a:endParaRPr>
          </a:p>
          <a:p>
            <a:pPr algn="l">
              <a:lnSpc>
                <a:spcPts val="3120"/>
              </a:lnSpc>
            </a:pPr>
            <a:endParaRPr lang="en-US" sz="2400">
              <a:solidFill>
                <a:srgbClr val="FFFFFF"/>
              </a:solidFill>
              <a:latin typeface="Anonymous Pro"/>
              <a:ea typeface="Anonymous Pro"/>
              <a:cs typeface="Anonymous Pro"/>
              <a:sym typeface="Anonymous Pro"/>
            </a:endParaRPr>
          </a:p>
          <a:p>
            <a:pPr algn="l">
              <a:lnSpc>
                <a:spcPts val="3120"/>
              </a:lnSpc>
            </a:pPr>
            <a:endParaRPr lang="en-US" sz="2400">
              <a:solidFill>
                <a:srgbClr val="FFFFFF"/>
              </a:solidFill>
              <a:latin typeface="Anonymous Pro"/>
              <a:ea typeface="Anonymous Pro"/>
              <a:cs typeface="Anonymous Pro"/>
              <a:sym typeface="Anonymous Pro"/>
            </a:endParaRPr>
          </a:p>
          <a:p>
            <a:pPr algn="l">
              <a:lnSpc>
                <a:spcPts val="3120"/>
              </a:lnSpc>
            </a:pPr>
            <a:endParaRPr lang="en-US" sz="2400">
              <a:solidFill>
                <a:srgbClr val="FFFFFF"/>
              </a:solidFill>
              <a:latin typeface="Anonymous Pro"/>
              <a:ea typeface="Anonymous Pro"/>
              <a:cs typeface="Anonymous Pro"/>
              <a:sym typeface="Anonymous Pro"/>
            </a:endParaRPr>
          </a:p>
          <a:p>
            <a:pPr algn="l">
              <a:lnSpc>
                <a:spcPts val="3120"/>
              </a:lnSpc>
            </a:pPr>
            <a:endParaRPr lang="en-US" sz="2400">
              <a:solidFill>
                <a:srgbClr val="FFFFFF"/>
              </a:solidFill>
              <a:latin typeface="Anonymous Pro"/>
              <a:ea typeface="Anonymous Pro"/>
              <a:cs typeface="Anonymous Pro"/>
              <a:sym typeface="Anonymous Pro"/>
            </a:endParaRPr>
          </a:p>
          <a:p>
            <a:pPr algn="l">
              <a:lnSpc>
                <a:spcPts val="3120"/>
              </a:lnSpc>
            </a:pPr>
            <a:r>
              <a:rPr lang="en-US" sz="2400">
                <a:solidFill>
                  <a:srgbClr val="FFFFFF"/>
                </a:solidFill>
                <a:latin typeface="Anonymous Pro"/>
                <a:ea typeface="Anonymous Pro"/>
                <a:cs typeface="Anonymous Pro"/>
                <a:sym typeface="Anonymous Pro"/>
              </a:rPr>
              <a:t>You can find these fonts online too. Happy designing! </a:t>
            </a:r>
          </a:p>
          <a:p>
            <a:pPr algn="l">
              <a:lnSpc>
                <a:spcPts val="3120"/>
              </a:lnSpc>
            </a:pPr>
            <a:endParaRPr lang="en-US" sz="2400">
              <a:solidFill>
                <a:srgbClr val="FFFFFF"/>
              </a:solidFill>
              <a:latin typeface="Anonymous Pro"/>
              <a:ea typeface="Anonymous Pro"/>
              <a:cs typeface="Anonymous Pro"/>
              <a:sym typeface="Anonymous Pro"/>
            </a:endParaRPr>
          </a:p>
          <a:p>
            <a:pPr algn="l">
              <a:lnSpc>
                <a:spcPts val="3120"/>
              </a:lnSpc>
            </a:pPr>
            <a:r>
              <a:rPr lang="en-US" sz="2400">
                <a:solidFill>
                  <a:srgbClr val="FFFFFF"/>
                </a:solidFill>
                <a:latin typeface="Anonymous Pro"/>
                <a:ea typeface="Anonymous Pro"/>
                <a:cs typeface="Anonymous Pro"/>
                <a:sym typeface="Anonymous Pro"/>
              </a:rPr>
              <a:t>Don't forget to delete this page before presenting. </a:t>
            </a:r>
          </a:p>
        </p:txBody>
      </p:sp>
      <p:sp>
        <p:nvSpPr>
          <p:cNvPr id="25" name="TextBox 25"/>
          <p:cNvSpPr txBox="1"/>
          <p:nvPr/>
        </p:nvSpPr>
        <p:spPr>
          <a:xfrm>
            <a:off x="1028700" y="4487915"/>
            <a:ext cx="5059131" cy="769620"/>
          </a:xfrm>
          <a:prstGeom prst="rect">
            <a:avLst/>
          </a:prstGeom>
        </p:spPr>
        <p:txBody>
          <a:bodyPr lIns="0" tIns="0" rIns="0" bIns="0" rtlCol="0" anchor="t">
            <a:spAutoFit/>
          </a:bodyPr>
          <a:lstStyle/>
          <a:p>
            <a:pPr marL="0" lvl="0" indent="0" algn="l">
              <a:lnSpc>
                <a:spcPts val="3120"/>
              </a:lnSpc>
              <a:spcBef>
                <a:spcPct val="0"/>
              </a:spcBef>
            </a:pPr>
            <a:r>
              <a:rPr lang="en-US" sz="2400">
                <a:solidFill>
                  <a:srgbClr val="FFFFFF"/>
                </a:solidFill>
                <a:latin typeface="Anonymous Pro"/>
                <a:ea typeface="Anonymous Pro"/>
                <a:cs typeface="Anonymous Pro"/>
                <a:sym typeface="Anonymous Pro"/>
              </a:rPr>
              <a:t>This presentation template uses the following free fonts:</a:t>
            </a:r>
          </a:p>
        </p:txBody>
      </p:sp>
      <p:sp>
        <p:nvSpPr>
          <p:cNvPr id="26" name="TextBox 26"/>
          <p:cNvSpPr txBox="1"/>
          <p:nvPr/>
        </p:nvSpPr>
        <p:spPr>
          <a:xfrm>
            <a:off x="1028700" y="5844471"/>
            <a:ext cx="4782479" cy="1253490"/>
          </a:xfrm>
          <a:prstGeom prst="rect">
            <a:avLst/>
          </a:prstGeom>
        </p:spPr>
        <p:txBody>
          <a:bodyPr lIns="0" tIns="0" rIns="0" bIns="0" rtlCol="0" anchor="t">
            <a:spAutoFit/>
          </a:bodyPr>
          <a:lstStyle/>
          <a:p>
            <a:pPr marL="518160" lvl="1" indent="-259080" algn="l">
              <a:lnSpc>
                <a:spcPts val="3359"/>
              </a:lnSpc>
              <a:buAutoNum type="arabicPeriod"/>
            </a:pPr>
            <a:r>
              <a:rPr lang="en-US" sz="2400">
                <a:solidFill>
                  <a:srgbClr val="FFFFFF"/>
                </a:solidFill>
                <a:latin typeface="Anonymous Pro"/>
                <a:ea typeface="Anonymous Pro"/>
                <a:cs typeface="Anonymous Pro"/>
                <a:sym typeface="Anonymous Pro"/>
              </a:rPr>
              <a:t>Titles: Horizon</a:t>
            </a:r>
          </a:p>
          <a:p>
            <a:pPr marL="518160" lvl="1" indent="-259080" algn="l">
              <a:lnSpc>
                <a:spcPts val="3359"/>
              </a:lnSpc>
              <a:buAutoNum type="arabicPeriod"/>
            </a:pPr>
            <a:r>
              <a:rPr lang="en-US" sz="2400">
                <a:solidFill>
                  <a:srgbClr val="FFFFFF"/>
                </a:solidFill>
                <a:latin typeface="Anonymous Pro"/>
                <a:ea typeface="Anonymous Pro"/>
                <a:cs typeface="Anonymous Pro"/>
                <a:sym typeface="Anonymous Pro"/>
              </a:rPr>
              <a:t>Headers: Horizon</a:t>
            </a:r>
          </a:p>
          <a:p>
            <a:pPr marL="518160" lvl="1" indent="-259080" algn="l">
              <a:lnSpc>
                <a:spcPts val="3359"/>
              </a:lnSpc>
              <a:buAutoNum type="arabicPeriod"/>
            </a:pPr>
            <a:r>
              <a:rPr lang="en-US" sz="2400">
                <a:solidFill>
                  <a:srgbClr val="FFFFFF"/>
                </a:solidFill>
                <a:latin typeface="Anonymous Pro"/>
                <a:ea typeface="Anonymous Pro"/>
                <a:cs typeface="Anonymous Pro"/>
                <a:sym typeface="Anonymous Pro"/>
              </a:rPr>
              <a:t>Body Copy: Anonymous Pro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971799" y="0"/>
            <a:ext cx="16306551" cy="876692"/>
            <a:chOff x="0" y="0"/>
            <a:chExt cx="21742068" cy="1168922"/>
          </a:xfrm>
        </p:grpSpPr>
        <p:sp>
          <p:nvSpPr>
            <p:cNvPr id="3" name="TextBox 3"/>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02/20</a:t>
              </a:r>
            </a:p>
          </p:txBody>
        </p:sp>
        <p:sp>
          <p:nvSpPr>
            <p:cNvPr id="4" name="AutoShape 4"/>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5" name="TextBox 5"/>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grpSp>
        <p:nvGrpSpPr>
          <p:cNvPr id="6" name="Group 6"/>
          <p:cNvGrpSpPr/>
          <p:nvPr/>
        </p:nvGrpSpPr>
        <p:grpSpPr>
          <a:xfrm>
            <a:off x="913220" y="3338928"/>
            <a:ext cx="1426093" cy="1426093"/>
            <a:chOff x="0" y="0"/>
            <a:chExt cx="375596" cy="375596"/>
          </a:xfrm>
        </p:grpSpPr>
        <p:sp>
          <p:nvSpPr>
            <p:cNvPr id="7" name="Freeform 7"/>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8" name="TextBox 8"/>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913220" y="5400006"/>
            <a:ext cx="1426093" cy="1426093"/>
            <a:chOff x="0" y="0"/>
            <a:chExt cx="375596" cy="375596"/>
          </a:xfrm>
        </p:grpSpPr>
        <p:sp>
          <p:nvSpPr>
            <p:cNvPr id="10" name="Freeform 10"/>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11" name="TextBox 11"/>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913220" y="7334533"/>
            <a:ext cx="1426093" cy="1426093"/>
            <a:chOff x="0" y="0"/>
            <a:chExt cx="375596" cy="375596"/>
          </a:xfrm>
        </p:grpSpPr>
        <p:sp>
          <p:nvSpPr>
            <p:cNvPr id="13" name="Freeform 13"/>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14" name="TextBox 14"/>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11131624" y="2596090"/>
            <a:ext cx="6652765" cy="665276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51AF6"/>
            </a:solidFill>
            <a:ln w="12700" cap="sq">
              <a:solidFill>
                <a:srgbClr val="000000"/>
              </a:solidFill>
              <a:prstDash val="solid"/>
              <a:miter/>
            </a:ln>
          </p:spPr>
        </p:sp>
      </p:grpSp>
      <p:grpSp>
        <p:nvGrpSpPr>
          <p:cNvPr id="17" name="Group 17"/>
          <p:cNvGrpSpPr/>
          <p:nvPr/>
        </p:nvGrpSpPr>
        <p:grpSpPr>
          <a:xfrm>
            <a:off x="10783354" y="2577199"/>
            <a:ext cx="6652765" cy="665276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stretch>
                <a:fillRect l="-25046" r="-25046"/>
              </a:stretch>
            </a:blipFill>
            <a:ln w="38100" cap="sq">
              <a:solidFill>
                <a:srgbClr val="FFFFFF"/>
              </a:solidFill>
              <a:prstDash val="solid"/>
              <a:miter/>
            </a:ln>
          </p:spPr>
        </p:sp>
      </p:grpSp>
      <p:sp>
        <p:nvSpPr>
          <p:cNvPr id="19" name="Freeform 19"/>
          <p:cNvSpPr/>
          <p:nvPr/>
        </p:nvSpPr>
        <p:spPr>
          <a:xfrm>
            <a:off x="9966308" y="-2821344"/>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2899094" y="5532027"/>
            <a:ext cx="7493735" cy="629018"/>
          </a:xfrm>
          <a:prstGeom prst="rect">
            <a:avLst/>
          </a:prstGeom>
        </p:spPr>
        <p:txBody>
          <a:bodyPr lIns="0" tIns="0" rIns="0" bIns="0" rtlCol="0" anchor="t">
            <a:spAutoFit/>
          </a:bodyPr>
          <a:lstStyle/>
          <a:p>
            <a:pPr marL="0" lvl="0" indent="0" algn="l">
              <a:lnSpc>
                <a:spcPts val="5113"/>
              </a:lnSpc>
              <a:spcBef>
                <a:spcPct val="0"/>
              </a:spcBef>
            </a:pPr>
            <a:r>
              <a:rPr lang="en-US" sz="3600" b="1" u="none" strike="noStrike" dirty="0">
                <a:solidFill>
                  <a:srgbClr val="FFFFFF"/>
                </a:solidFill>
                <a:latin typeface="Horizon"/>
                <a:ea typeface="Horizon"/>
                <a:cs typeface="Horizon"/>
                <a:sym typeface="Horizon"/>
              </a:rPr>
              <a:t>Objectives</a:t>
            </a:r>
          </a:p>
        </p:txBody>
      </p:sp>
      <p:sp>
        <p:nvSpPr>
          <p:cNvPr id="21" name="TextBox 21"/>
          <p:cNvSpPr txBox="1"/>
          <p:nvPr/>
        </p:nvSpPr>
        <p:spPr>
          <a:xfrm>
            <a:off x="2899094" y="3495127"/>
            <a:ext cx="6490589" cy="629018"/>
          </a:xfrm>
          <a:prstGeom prst="rect">
            <a:avLst/>
          </a:prstGeom>
        </p:spPr>
        <p:txBody>
          <a:bodyPr lIns="0" tIns="0" rIns="0" bIns="0" rtlCol="0" anchor="t">
            <a:spAutoFit/>
          </a:bodyPr>
          <a:lstStyle/>
          <a:p>
            <a:pPr marL="0" lvl="0" indent="0" algn="l">
              <a:lnSpc>
                <a:spcPts val="5113"/>
              </a:lnSpc>
              <a:spcBef>
                <a:spcPct val="0"/>
              </a:spcBef>
            </a:pPr>
            <a:r>
              <a:rPr lang="en-US" sz="3600" b="1" u="none" strike="noStrike" dirty="0">
                <a:solidFill>
                  <a:srgbClr val="FFFFFF"/>
                </a:solidFill>
                <a:latin typeface="Horizon"/>
                <a:ea typeface="Horizon"/>
                <a:cs typeface="Horizon"/>
                <a:sym typeface="Horizon"/>
              </a:rPr>
              <a:t>The problem</a:t>
            </a:r>
          </a:p>
        </p:txBody>
      </p:sp>
      <p:sp>
        <p:nvSpPr>
          <p:cNvPr id="22" name="TextBox 22"/>
          <p:cNvSpPr txBox="1"/>
          <p:nvPr/>
        </p:nvSpPr>
        <p:spPr>
          <a:xfrm>
            <a:off x="741283" y="3590011"/>
            <a:ext cx="1769968" cy="857250"/>
          </a:xfrm>
          <a:prstGeom prst="rect">
            <a:avLst/>
          </a:prstGeom>
        </p:spPr>
        <p:txBody>
          <a:bodyPr lIns="0" tIns="0" rIns="0" bIns="0" rtlCol="0" anchor="t">
            <a:spAutoFit/>
          </a:bodyPr>
          <a:lstStyle/>
          <a:p>
            <a:pPr marL="0" lvl="0" indent="0" algn="ctr">
              <a:lnSpc>
                <a:spcPts val="6240"/>
              </a:lnSpc>
              <a:spcBef>
                <a:spcPct val="0"/>
              </a:spcBef>
            </a:pPr>
            <a:r>
              <a:rPr lang="en-US" sz="5200">
                <a:solidFill>
                  <a:srgbClr val="FFFFFF"/>
                </a:solidFill>
                <a:latin typeface="Horizon"/>
                <a:ea typeface="Horizon"/>
                <a:cs typeface="Horizon"/>
                <a:sym typeface="Horizon"/>
              </a:rPr>
              <a:t>01</a:t>
            </a:r>
          </a:p>
        </p:txBody>
      </p:sp>
      <p:sp>
        <p:nvSpPr>
          <p:cNvPr id="23" name="TextBox 23"/>
          <p:cNvSpPr txBox="1"/>
          <p:nvPr/>
        </p:nvSpPr>
        <p:spPr>
          <a:xfrm>
            <a:off x="741283" y="5651090"/>
            <a:ext cx="1769968" cy="857250"/>
          </a:xfrm>
          <a:prstGeom prst="rect">
            <a:avLst/>
          </a:prstGeom>
        </p:spPr>
        <p:txBody>
          <a:bodyPr lIns="0" tIns="0" rIns="0" bIns="0" rtlCol="0" anchor="t">
            <a:spAutoFit/>
          </a:bodyPr>
          <a:lstStyle/>
          <a:p>
            <a:pPr marL="0" lvl="0" indent="0" algn="ctr">
              <a:lnSpc>
                <a:spcPts val="6240"/>
              </a:lnSpc>
              <a:spcBef>
                <a:spcPct val="0"/>
              </a:spcBef>
            </a:pPr>
            <a:r>
              <a:rPr lang="en-US" sz="5200">
                <a:solidFill>
                  <a:srgbClr val="FFFFFF"/>
                </a:solidFill>
                <a:latin typeface="Horizon"/>
                <a:ea typeface="Horizon"/>
                <a:cs typeface="Horizon"/>
                <a:sym typeface="Horizon"/>
              </a:rPr>
              <a:t>02</a:t>
            </a:r>
          </a:p>
        </p:txBody>
      </p:sp>
      <p:sp>
        <p:nvSpPr>
          <p:cNvPr id="24" name="TextBox 24"/>
          <p:cNvSpPr txBox="1"/>
          <p:nvPr/>
        </p:nvSpPr>
        <p:spPr>
          <a:xfrm>
            <a:off x="741283" y="7585617"/>
            <a:ext cx="1769968" cy="857250"/>
          </a:xfrm>
          <a:prstGeom prst="rect">
            <a:avLst/>
          </a:prstGeom>
        </p:spPr>
        <p:txBody>
          <a:bodyPr lIns="0" tIns="0" rIns="0" bIns="0" rtlCol="0" anchor="t">
            <a:spAutoFit/>
          </a:bodyPr>
          <a:lstStyle/>
          <a:p>
            <a:pPr marL="0" lvl="0" indent="0" algn="ctr">
              <a:lnSpc>
                <a:spcPts val="6240"/>
              </a:lnSpc>
              <a:spcBef>
                <a:spcPct val="0"/>
              </a:spcBef>
            </a:pPr>
            <a:r>
              <a:rPr lang="en-US" sz="5200">
                <a:solidFill>
                  <a:srgbClr val="FFFFFF"/>
                </a:solidFill>
                <a:latin typeface="Horizon"/>
                <a:ea typeface="Horizon"/>
                <a:cs typeface="Horizon"/>
                <a:sym typeface="Horizon"/>
              </a:rPr>
              <a:t>03</a:t>
            </a:r>
          </a:p>
        </p:txBody>
      </p:sp>
      <p:sp>
        <p:nvSpPr>
          <p:cNvPr id="25" name="TextBox 25"/>
          <p:cNvSpPr txBox="1"/>
          <p:nvPr/>
        </p:nvSpPr>
        <p:spPr>
          <a:xfrm>
            <a:off x="2899094" y="4202337"/>
            <a:ext cx="7067214"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Anonymous Pro"/>
                <a:ea typeface="Anonymous Pro"/>
                <a:cs typeface="Anonymous Pro"/>
                <a:sym typeface="Anonymous Pro"/>
              </a:rPr>
              <a:t>Elaborate on what you want to discuss. </a:t>
            </a:r>
          </a:p>
        </p:txBody>
      </p:sp>
      <p:sp>
        <p:nvSpPr>
          <p:cNvPr id="26" name="TextBox 26"/>
          <p:cNvSpPr txBox="1"/>
          <p:nvPr/>
        </p:nvSpPr>
        <p:spPr>
          <a:xfrm>
            <a:off x="2899094" y="6236877"/>
            <a:ext cx="7067214"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Anonymous Pro"/>
                <a:ea typeface="Anonymous Pro"/>
                <a:cs typeface="Anonymous Pro"/>
                <a:sym typeface="Anonymous Pro"/>
              </a:rPr>
              <a:t>Elaborate on what you want to discuss. </a:t>
            </a:r>
          </a:p>
        </p:txBody>
      </p:sp>
      <p:sp>
        <p:nvSpPr>
          <p:cNvPr id="27" name="TextBox 27"/>
          <p:cNvSpPr txBox="1"/>
          <p:nvPr/>
        </p:nvSpPr>
        <p:spPr>
          <a:xfrm>
            <a:off x="2899094" y="8206647"/>
            <a:ext cx="7067214"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Anonymous Pro"/>
                <a:ea typeface="Anonymous Pro"/>
                <a:cs typeface="Anonymous Pro"/>
                <a:sym typeface="Anonymous Pro"/>
              </a:rPr>
              <a:t>Elaborate on what you want to discuss. </a:t>
            </a:r>
          </a:p>
        </p:txBody>
      </p:sp>
      <p:sp>
        <p:nvSpPr>
          <p:cNvPr id="28" name="TextBox 28"/>
          <p:cNvSpPr txBox="1"/>
          <p:nvPr/>
        </p:nvSpPr>
        <p:spPr>
          <a:xfrm>
            <a:off x="2899094" y="7501797"/>
            <a:ext cx="15541306" cy="613630"/>
          </a:xfrm>
          <a:prstGeom prst="rect">
            <a:avLst/>
          </a:prstGeom>
        </p:spPr>
        <p:txBody>
          <a:bodyPr wrap="square" lIns="0" tIns="0" rIns="0" bIns="0" rtlCol="0" anchor="t">
            <a:spAutoFit/>
          </a:bodyPr>
          <a:lstStyle/>
          <a:p>
            <a:pPr marL="0" lvl="0" indent="0" algn="l">
              <a:lnSpc>
                <a:spcPts val="5113"/>
              </a:lnSpc>
              <a:spcBef>
                <a:spcPct val="0"/>
              </a:spcBef>
            </a:pPr>
            <a:r>
              <a:rPr lang="en-US" sz="3200" b="1" u="none" strike="noStrike" dirty="0">
                <a:solidFill>
                  <a:srgbClr val="FFFFFF"/>
                </a:solidFill>
                <a:latin typeface="Horizon"/>
                <a:ea typeface="Horizon"/>
                <a:cs typeface="Horizon"/>
                <a:sym typeface="Horizon"/>
              </a:rPr>
              <a:t>How Suricata and Host Telemetry Work</a:t>
            </a:r>
          </a:p>
        </p:txBody>
      </p:sp>
      <p:sp>
        <p:nvSpPr>
          <p:cNvPr id="29" name="TextBox 29"/>
          <p:cNvSpPr txBox="1"/>
          <p:nvPr/>
        </p:nvSpPr>
        <p:spPr>
          <a:xfrm>
            <a:off x="971799" y="1599585"/>
            <a:ext cx="12533150" cy="981075"/>
          </a:xfrm>
          <a:prstGeom prst="rect">
            <a:avLst/>
          </a:prstGeom>
        </p:spPr>
        <p:txBody>
          <a:bodyPr lIns="0" tIns="0" rIns="0" bIns="0" rtlCol="0" anchor="t">
            <a:spAutoFit/>
          </a:bodyPr>
          <a:lstStyle/>
          <a:p>
            <a:pPr marL="0" lvl="0" indent="0" algn="l">
              <a:lnSpc>
                <a:spcPts val="7235"/>
              </a:lnSpc>
              <a:spcBef>
                <a:spcPct val="0"/>
              </a:spcBef>
            </a:pPr>
            <a:r>
              <a:rPr lang="en-US" sz="6029" b="1" u="none" strike="noStrike">
                <a:solidFill>
                  <a:srgbClr val="C51AF6"/>
                </a:solidFill>
                <a:latin typeface="Horizon"/>
                <a:ea typeface="Horizon"/>
                <a:cs typeface="Horizon"/>
                <a:sym typeface="Horizon"/>
              </a:rPr>
              <a:t>TABLE OF CONTENTS</a:t>
            </a:r>
          </a:p>
        </p:txBody>
      </p:sp>
      <p:grpSp>
        <p:nvGrpSpPr>
          <p:cNvPr id="30" name="Group 30"/>
          <p:cNvGrpSpPr/>
          <p:nvPr/>
        </p:nvGrpSpPr>
        <p:grpSpPr>
          <a:xfrm>
            <a:off x="4925769" y="438346"/>
            <a:ext cx="634498" cy="634498"/>
            <a:chOff x="0" y="0"/>
            <a:chExt cx="845997" cy="845997"/>
          </a:xfrm>
        </p:grpSpPr>
        <p:sp>
          <p:nvSpPr>
            <p:cNvPr id="31" name="AutoShape 31"/>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32" name="AutoShape 32"/>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33" name="Group 33"/>
          <p:cNvGrpSpPr/>
          <p:nvPr/>
        </p:nvGrpSpPr>
        <p:grpSpPr>
          <a:xfrm>
            <a:off x="16801622" y="2704430"/>
            <a:ext cx="634498" cy="634498"/>
            <a:chOff x="0" y="0"/>
            <a:chExt cx="845997" cy="845997"/>
          </a:xfrm>
        </p:grpSpPr>
        <p:sp>
          <p:nvSpPr>
            <p:cNvPr id="34" name="AutoShape 34"/>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35" name="AutoShape 35"/>
            <p:cNvSpPr/>
            <p:nvPr/>
          </p:nvSpPr>
          <p:spPr>
            <a:xfrm>
              <a:off x="422998" y="0"/>
              <a:ext cx="0" cy="845997"/>
            </a:xfrm>
            <a:prstGeom prst="line">
              <a:avLst/>
            </a:prstGeom>
            <a:ln w="85596" cap="flat">
              <a:solidFill>
                <a:srgbClr val="FFFFFF"/>
              </a:solidFill>
              <a:prstDash val="solid"/>
              <a:headEnd type="none" w="sm" len="sm"/>
              <a:tailEnd type="none" w="sm" len="sm"/>
            </a:ln>
          </p:spPr>
        </p:sp>
      </p:grpSp>
      <p:sp>
        <p:nvSpPr>
          <p:cNvPr id="36" name="Freeform 36"/>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sp>
        <p:nvSpPr>
          <p:cNvPr id="2" name="TextBox 2"/>
          <p:cNvSpPr txBox="1"/>
          <p:nvPr/>
        </p:nvSpPr>
        <p:spPr>
          <a:xfrm>
            <a:off x="5280936" y="1204912"/>
            <a:ext cx="7726128" cy="942975"/>
          </a:xfrm>
          <a:prstGeom prst="rect">
            <a:avLst/>
          </a:prstGeom>
        </p:spPr>
        <p:txBody>
          <a:bodyPr lIns="0" tIns="0" rIns="0" bIns="0" rtlCol="0" anchor="t">
            <a:spAutoFit/>
          </a:bodyPr>
          <a:lstStyle/>
          <a:p>
            <a:pPr marL="0" lvl="0" indent="0" algn="ctr">
              <a:lnSpc>
                <a:spcPts val="6874"/>
              </a:lnSpc>
              <a:spcBef>
                <a:spcPct val="0"/>
              </a:spcBef>
            </a:pPr>
            <a:r>
              <a:rPr lang="en-US" sz="5728" b="1" u="none" strike="noStrike">
                <a:solidFill>
                  <a:srgbClr val="FFFFFF"/>
                </a:solidFill>
                <a:latin typeface="Horizon"/>
                <a:ea typeface="Horizon"/>
                <a:cs typeface="Horizon"/>
                <a:sym typeface="Horizon"/>
              </a:rPr>
              <a:t>CREDITS</a:t>
            </a:r>
          </a:p>
        </p:txBody>
      </p:sp>
      <p:sp>
        <p:nvSpPr>
          <p:cNvPr id="3" name="TextBox 3"/>
          <p:cNvSpPr txBox="1"/>
          <p:nvPr/>
        </p:nvSpPr>
        <p:spPr>
          <a:xfrm>
            <a:off x="3143698" y="5102950"/>
            <a:ext cx="11810379" cy="788670"/>
          </a:xfrm>
          <a:prstGeom prst="rect">
            <a:avLst/>
          </a:prstGeom>
        </p:spPr>
        <p:txBody>
          <a:bodyPr lIns="0" tIns="0" rIns="0" bIns="0" rtlCol="0" anchor="t">
            <a:spAutoFit/>
          </a:bodyPr>
          <a:lstStyle/>
          <a:p>
            <a:pPr marL="0" lvl="0" indent="0" algn="ctr">
              <a:lnSpc>
                <a:spcPts val="3120"/>
              </a:lnSpc>
              <a:spcBef>
                <a:spcPct val="0"/>
              </a:spcBef>
            </a:pPr>
            <a:r>
              <a:rPr lang="en-US" sz="2400">
                <a:solidFill>
                  <a:srgbClr val="FFFFFF"/>
                </a:solidFill>
                <a:latin typeface="Anonymous Pro"/>
                <a:ea typeface="Anonymous Pro"/>
                <a:cs typeface="Anonymous Pro"/>
                <a:sym typeface="Anonymous Pro"/>
              </a:rPr>
              <a:t>This presentation template is free for everyone to use thanks to the following:</a:t>
            </a:r>
          </a:p>
        </p:txBody>
      </p:sp>
      <p:sp>
        <p:nvSpPr>
          <p:cNvPr id="4" name="TextBox 4"/>
          <p:cNvSpPr txBox="1"/>
          <p:nvPr/>
        </p:nvSpPr>
        <p:spPr>
          <a:xfrm>
            <a:off x="2818025" y="6320152"/>
            <a:ext cx="12651949" cy="834390"/>
          </a:xfrm>
          <a:prstGeom prst="rect">
            <a:avLst/>
          </a:prstGeom>
        </p:spPr>
        <p:txBody>
          <a:bodyPr lIns="0" tIns="0" rIns="0" bIns="0" rtlCol="0" anchor="t">
            <a:spAutoFit/>
          </a:bodyPr>
          <a:lstStyle/>
          <a:p>
            <a:pPr algn="ctr">
              <a:lnSpc>
                <a:spcPts val="3359"/>
              </a:lnSpc>
            </a:pPr>
            <a:r>
              <a:rPr lang="en-US" sz="2400">
                <a:solidFill>
                  <a:srgbClr val="FFFFFF"/>
                </a:solidFill>
                <a:latin typeface="Anonymous Pro"/>
                <a:ea typeface="Anonymous Pro"/>
                <a:cs typeface="Anonymous Pro"/>
                <a:sym typeface="Anonymous Pro"/>
              </a:rPr>
              <a:t>SlidesCarnival for the presentation template</a:t>
            </a:r>
          </a:p>
          <a:p>
            <a:pPr algn="ctr">
              <a:lnSpc>
                <a:spcPts val="3359"/>
              </a:lnSpc>
            </a:pPr>
            <a:r>
              <a:rPr lang="en-US" sz="2400">
                <a:solidFill>
                  <a:srgbClr val="FFFFFF"/>
                </a:solidFill>
                <a:latin typeface="Anonymous Pro"/>
                <a:ea typeface="Anonymous Pro"/>
                <a:cs typeface="Anonymous Pro"/>
                <a:sym typeface="Anonymous Pro"/>
              </a:rPr>
              <a:t>Pexels for the photos</a:t>
            </a:r>
          </a:p>
        </p:txBody>
      </p:sp>
      <p:sp>
        <p:nvSpPr>
          <p:cNvPr id="5" name="TextBox 5"/>
          <p:cNvSpPr txBox="1"/>
          <p:nvPr/>
        </p:nvSpPr>
        <p:spPr>
          <a:xfrm>
            <a:off x="2818025" y="7564117"/>
            <a:ext cx="12651949" cy="942975"/>
          </a:xfrm>
          <a:prstGeom prst="rect">
            <a:avLst/>
          </a:prstGeom>
        </p:spPr>
        <p:txBody>
          <a:bodyPr lIns="0" tIns="0" rIns="0" bIns="0" rtlCol="0" anchor="t">
            <a:spAutoFit/>
          </a:bodyPr>
          <a:lstStyle/>
          <a:p>
            <a:pPr marL="0" lvl="0" indent="0" algn="ctr">
              <a:lnSpc>
                <a:spcPts val="6874"/>
              </a:lnSpc>
              <a:spcBef>
                <a:spcPct val="0"/>
              </a:spcBef>
            </a:pPr>
            <a:r>
              <a:rPr lang="en-US" sz="5728" b="1" u="none" strike="noStrike">
                <a:solidFill>
                  <a:srgbClr val="FFFFFF"/>
                </a:solidFill>
                <a:latin typeface="Horizon"/>
                <a:ea typeface="Horizon"/>
                <a:cs typeface="Horizon"/>
                <a:sym typeface="Horizon"/>
              </a:rPr>
              <a:t>HAPPY DESIGNING! </a:t>
            </a:r>
          </a:p>
        </p:txBody>
      </p:sp>
      <p:sp>
        <p:nvSpPr>
          <p:cNvPr id="6" name="Freeform 6"/>
          <p:cNvSpPr/>
          <p:nvPr/>
        </p:nvSpPr>
        <p:spPr>
          <a:xfrm>
            <a:off x="6131256" y="2929828"/>
            <a:ext cx="6025487" cy="1506372"/>
          </a:xfrm>
          <a:custGeom>
            <a:avLst/>
            <a:gdLst/>
            <a:ahLst/>
            <a:cxnLst/>
            <a:rect l="l" t="t" r="r" b="b"/>
            <a:pathLst>
              <a:path w="6025487" h="1506372">
                <a:moveTo>
                  <a:pt x="0" y="0"/>
                </a:moveTo>
                <a:lnTo>
                  <a:pt x="6025488" y="0"/>
                </a:lnTo>
                <a:lnTo>
                  <a:pt x="6025488" y="1506372"/>
                </a:lnTo>
                <a:lnTo>
                  <a:pt x="0" y="15063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269750" y="1026250"/>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45454" y="5516335"/>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4319580" y="1830639"/>
            <a:ext cx="634498" cy="634498"/>
            <a:chOff x="0" y="0"/>
            <a:chExt cx="845997" cy="845997"/>
          </a:xfrm>
        </p:grpSpPr>
        <p:sp>
          <p:nvSpPr>
            <p:cNvPr id="10" name="AutoShape 10"/>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1" name="AutoShape 11"/>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12" name="Group 12"/>
          <p:cNvGrpSpPr/>
          <p:nvPr/>
        </p:nvGrpSpPr>
        <p:grpSpPr>
          <a:xfrm>
            <a:off x="1612028" y="7256487"/>
            <a:ext cx="634498" cy="634498"/>
            <a:chOff x="0" y="0"/>
            <a:chExt cx="845997" cy="845997"/>
          </a:xfrm>
        </p:grpSpPr>
        <p:sp>
          <p:nvSpPr>
            <p:cNvPr id="13" name="AutoShape 13"/>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4" name="AutoShape 14"/>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143736" y="1890718"/>
            <a:ext cx="1426093" cy="1426093"/>
            <a:chOff x="0" y="0"/>
            <a:chExt cx="375596" cy="375596"/>
          </a:xfrm>
        </p:grpSpPr>
        <p:sp>
          <p:nvSpPr>
            <p:cNvPr id="3" name="Freeform 3"/>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4" name="TextBox 4"/>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71799" y="0"/>
            <a:ext cx="16306551" cy="876692"/>
            <a:chOff x="0" y="0"/>
            <a:chExt cx="21742068" cy="1168922"/>
          </a:xfrm>
        </p:grpSpPr>
        <p:sp>
          <p:nvSpPr>
            <p:cNvPr id="6" name="TextBox 6"/>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03/20</a:t>
              </a:r>
            </a:p>
          </p:txBody>
        </p:sp>
        <p:sp>
          <p:nvSpPr>
            <p:cNvPr id="7" name="AutoShape 7"/>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8" name="TextBox 8"/>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9" name="Freeform 9"/>
          <p:cNvSpPr/>
          <p:nvPr/>
        </p:nvSpPr>
        <p:spPr>
          <a:xfrm>
            <a:off x="-2671193" y="5474374"/>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a:grpSpLocks noChangeAspect="1"/>
          </p:cNvGrpSpPr>
          <p:nvPr/>
        </p:nvGrpSpPr>
        <p:grpSpPr>
          <a:xfrm>
            <a:off x="13312802" y="1511189"/>
            <a:ext cx="3485388" cy="6896440"/>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FFFFFF"/>
            </a:solidFill>
          </p:spPr>
        </p:sp>
        <p:sp>
          <p:nvSpPr>
            <p:cNvPr id="12" name="Freeform 1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r="-112628"/>
              </a:stretch>
            </a:blipFill>
          </p:spPr>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4" name="Freeform 1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0" name="TextBox 20"/>
          <p:cNvSpPr txBox="1"/>
          <p:nvPr/>
        </p:nvSpPr>
        <p:spPr>
          <a:xfrm>
            <a:off x="3021120" y="2154878"/>
            <a:ext cx="9268639" cy="981075"/>
          </a:xfrm>
          <a:prstGeom prst="rect">
            <a:avLst/>
          </a:prstGeom>
        </p:spPr>
        <p:txBody>
          <a:bodyPr lIns="0" tIns="0" rIns="0" bIns="0" rtlCol="0" anchor="t">
            <a:spAutoFit/>
          </a:bodyPr>
          <a:lstStyle/>
          <a:p>
            <a:pPr marL="0" lvl="0" indent="0" algn="l">
              <a:lnSpc>
                <a:spcPts val="7235"/>
              </a:lnSpc>
              <a:spcBef>
                <a:spcPct val="0"/>
              </a:spcBef>
            </a:pPr>
            <a:r>
              <a:rPr lang="en-US" sz="6029" b="1" u="none" strike="noStrike">
                <a:solidFill>
                  <a:srgbClr val="C51AF6"/>
                </a:solidFill>
                <a:latin typeface="Horizon"/>
                <a:ea typeface="Horizon"/>
                <a:cs typeface="Horizon"/>
                <a:sym typeface="Horizon"/>
              </a:rPr>
              <a:t>INTRODUCTION</a:t>
            </a:r>
          </a:p>
        </p:txBody>
      </p:sp>
      <p:sp>
        <p:nvSpPr>
          <p:cNvPr id="21" name="TextBox 21"/>
          <p:cNvSpPr txBox="1"/>
          <p:nvPr/>
        </p:nvSpPr>
        <p:spPr>
          <a:xfrm>
            <a:off x="971799" y="2141802"/>
            <a:ext cx="1769968" cy="857250"/>
          </a:xfrm>
          <a:prstGeom prst="rect">
            <a:avLst/>
          </a:prstGeom>
        </p:spPr>
        <p:txBody>
          <a:bodyPr lIns="0" tIns="0" rIns="0" bIns="0" rtlCol="0" anchor="t">
            <a:spAutoFit/>
          </a:bodyPr>
          <a:lstStyle/>
          <a:p>
            <a:pPr marL="0" lvl="0" indent="0" algn="ctr">
              <a:lnSpc>
                <a:spcPts val="6240"/>
              </a:lnSpc>
              <a:spcBef>
                <a:spcPct val="0"/>
              </a:spcBef>
            </a:pPr>
            <a:r>
              <a:rPr lang="en-US" sz="5200">
                <a:solidFill>
                  <a:srgbClr val="FFFFFF"/>
                </a:solidFill>
                <a:latin typeface="Horizon"/>
                <a:ea typeface="Horizon"/>
                <a:cs typeface="Horizon"/>
                <a:sym typeface="Horizon"/>
              </a:rPr>
              <a:t>01</a:t>
            </a:r>
          </a:p>
        </p:txBody>
      </p:sp>
      <p:sp>
        <p:nvSpPr>
          <p:cNvPr id="22" name="TextBox 22"/>
          <p:cNvSpPr txBox="1"/>
          <p:nvPr/>
        </p:nvSpPr>
        <p:spPr>
          <a:xfrm>
            <a:off x="3021120" y="3586028"/>
            <a:ext cx="9268639" cy="46062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Welcome to the enchanting realm of creative writing, where imagination knows no bounds and every word holds the power to transport you to new dimensions. This journey is not just about putting pen to pape. </a:t>
            </a:r>
          </a:p>
          <a:p>
            <a:pPr marL="0" lvl="0" indent="0" algn="l">
              <a:lnSpc>
                <a:spcPts val="3359"/>
              </a:lnSpc>
              <a:spcBef>
                <a:spcPct val="0"/>
              </a:spcBef>
            </a:pPr>
            <a:endParaRPr lang="en-US" sz="2400" u="none" strike="noStrike">
              <a:solidFill>
                <a:srgbClr val="FFFFFF"/>
              </a:solidFill>
              <a:latin typeface="Anonymous Pro"/>
              <a:ea typeface="Anonymous Pro"/>
              <a:cs typeface="Anonymous Pro"/>
              <a:sym typeface="Anonymous Pro"/>
            </a:endParaRPr>
          </a:p>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it's about exploring the depths of your creativity, expressing your innermost thoughts, and sharing stories that resonate with the hearts and minds of readers.</a:t>
            </a:r>
          </a:p>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In this guide, we will delve into the art of storytelling, uncovering the secrets behind crafting compelling characters, building immersive worlds.</a:t>
            </a:r>
          </a:p>
        </p:txBody>
      </p:sp>
      <p:grpSp>
        <p:nvGrpSpPr>
          <p:cNvPr id="23" name="Group 23"/>
          <p:cNvGrpSpPr/>
          <p:nvPr/>
        </p:nvGrpSpPr>
        <p:grpSpPr>
          <a:xfrm>
            <a:off x="8490577" y="876692"/>
            <a:ext cx="634498" cy="634498"/>
            <a:chOff x="0" y="0"/>
            <a:chExt cx="845997" cy="845997"/>
          </a:xfrm>
        </p:grpSpPr>
        <p:sp>
          <p:nvSpPr>
            <p:cNvPr id="24" name="AutoShape 24"/>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5" name="AutoShape 25"/>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26" name="Group 26"/>
          <p:cNvGrpSpPr/>
          <p:nvPr/>
        </p:nvGrpSpPr>
        <p:grpSpPr>
          <a:xfrm>
            <a:off x="17391882" y="7740153"/>
            <a:ext cx="634498" cy="634498"/>
            <a:chOff x="0" y="0"/>
            <a:chExt cx="845997" cy="845997"/>
          </a:xfrm>
        </p:grpSpPr>
        <p:sp>
          <p:nvSpPr>
            <p:cNvPr id="27" name="AutoShape 27"/>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8" name="AutoShape 28"/>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29" name="Group 29"/>
          <p:cNvGrpSpPr/>
          <p:nvPr/>
        </p:nvGrpSpPr>
        <p:grpSpPr>
          <a:xfrm>
            <a:off x="15055496" y="13909196"/>
            <a:ext cx="634498" cy="634498"/>
            <a:chOff x="0" y="0"/>
            <a:chExt cx="845997" cy="845997"/>
          </a:xfrm>
        </p:grpSpPr>
        <p:sp>
          <p:nvSpPr>
            <p:cNvPr id="30" name="AutoShape 30"/>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31" name="AutoShape 31"/>
            <p:cNvSpPr/>
            <p:nvPr/>
          </p:nvSpPr>
          <p:spPr>
            <a:xfrm>
              <a:off x="422998" y="0"/>
              <a:ext cx="0" cy="845997"/>
            </a:xfrm>
            <a:prstGeom prst="line">
              <a:avLst/>
            </a:prstGeom>
            <a:ln w="85596" cap="flat">
              <a:solidFill>
                <a:srgbClr val="FFFFFF"/>
              </a:solidFill>
              <a:prstDash val="solid"/>
              <a:headEnd type="none" w="sm" len="sm"/>
              <a:tailEnd type="none" w="sm" len="sm"/>
            </a:ln>
          </p:spPr>
        </p:sp>
      </p:grpSp>
      <p:sp>
        <p:nvSpPr>
          <p:cNvPr id="32" name="Freeform 32"/>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4423427" y="1386251"/>
            <a:ext cx="9441145" cy="4945071"/>
            <a:chOff x="0" y="0"/>
            <a:chExt cx="12588193" cy="6593427"/>
          </a:xfrm>
        </p:grpSpPr>
        <p:pic>
          <p:nvPicPr>
            <p:cNvPr id="3" name="Picture 3"/>
            <p:cNvPicPr>
              <a:picLocks noChangeAspect="1"/>
            </p:cNvPicPr>
            <p:nvPr/>
          </p:nvPicPr>
          <p:blipFill>
            <a:blip r:embed="rId2"/>
            <a:srcRect t="10716" b="10716"/>
            <a:stretch>
              <a:fillRect/>
            </a:stretch>
          </p:blipFill>
          <p:spPr>
            <a:xfrm>
              <a:off x="0" y="0"/>
              <a:ext cx="12588193" cy="6593427"/>
            </a:xfrm>
            <a:prstGeom prst="rect">
              <a:avLst/>
            </a:prstGeom>
          </p:spPr>
        </p:pic>
      </p:grpSp>
      <p:sp>
        <p:nvSpPr>
          <p:cNvPr id="4" name="TextBox 4"/>
          <p:cNvSpPr txBox="1"/>
          <p:nvPr/>
        </p:nvSpPr>
        <p:spPr>
          <a:xfrm>
            <a:off x="783898" y="6883671"/>
            <a:ext cx="16682353" cy="944956"/>
          </a:xfrm>
          <a:prstGeom prst="rect">
            <a:avLst/>
          </a:prstGeom>
        </p:spPr>
        <p:txBody>
          <a:bodyPr lIns="0" tIns="0" rIns="0" bIns="0" rtlCol="0" anchor="t">
            <a:spAutoFit/>
          </a:bodyPr>
          <a:lstStyle/>
          <a:p>
            <a:pPr marL="0" lvl="0" indent="0" algn="ctr">
              <a:lnSpc>
                <a:spcPts val="6874"/>
              </a:lnSpc>
              <a:spcBef>
                <a:spcPct val="0"/>
              </a:spcBef>
            </a:pPr>
            <a:r>
              <a:rPr lang="en-US" sz="5728" b="1" u="none" strike="noStrike">
                <a:solidFill>
                  <a:srgbClr val="C51AF6"/>
                </a:solidFill>
                <a:latin typeface="Horizon"/>
                <a:ea typeface="Horizon"/>
                <a:cs typeface="Horizon"/>
                <a:sym typeface="Horizon"/>
              </a:rPr>
              <a:t>WELCOME TO PRESENTATION</a:t>
            </a:r>
          </a:p>
        </p:txBody>
      </p:sp>
      <p:sp>
        <p:nvSpPr>
          <p:cNvPr id="5" name="TextBox 5"/>
          <p:cNvSpPr txBox="1"/>
          <p:nvPr/>
        </p:nvSpPr>
        <p:spPr>
          <a:xfrm>
            <a:off x="4204644" y="8095327"/>
            <a:ext cx="9840861" cy="825425"/>
          </a:xfrm>
          <a:prstGeom prst="rect">
            <a:avLst/>
          </a:prstGeom>
        </p:spPr>
        <p:txBody>
          <a:bodyPr lIns="0" tIns="0" rIns="0" bIns="0" rtlCol="0" anchor="t">
            <a:spAutoFit/>
          </a:bodyPr>
          <a:lstStyle/>
          <a:p>
            <a:pPr marL="0" lvl="0" indent="0" algn="ctr">
              <a:lnSpc>
                <a:spcPts val="3359"/>
              </a:lnSpc>
              <a:spcBef>
                <a:spcPct val="0"/>
              </a:spcBef>
            </a:pPr>
            <a:r>
              <a:rPr lang="en-US" sz="2400" u="none" strike="noStrike">
                <a:solidFill>
                  <a:srgbClr val="FFFFFF"/>
                </a:solidFill>
                <a:latin typeface="Anonymous Pro"/>
                <a:ea typeface="Anonymous Pro"/>
                <a:cs typeface="Anonymous Pro"/>
                <a:sym typeface="Anonymous Pro"/>
              </a:rPr>
              <a:t>I'm Rain, and I'll be sharing with you my beautiful ideas. Follow me at @reallygreatsite to learn more. </a:t>
            </a:r>
          </a:p>
        </p:txBody>
      </p:sp>
      <p:grpSp>
        <p:nvGrpSpPr>
          <p:cNvPr id="6" name="Group 6"/>
          <p:cNvGrpSpPr/>
          <p:nvPr/>
        </p:nvGrpSpPr>
        <p:grpSpPr>
          <a:xfrm>
            <a:off x="971799" y="0"/>
            <a:ext cx="16306551" cy="876692"/>
            <a:chOff x="0" y="0"/>
            <a:chExt cx="21742068" cy="1168922"/>
          </a:xfrm>
        </p:grpSpPr>
        <p:sp>
          <p:nvSpPr>
            <p:cNvPr id="7" name="TextBox 7"/>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04/20</a:t>
              </a:r>
            </a:p>
          </p:txBody>
        </p:sp>
        <p:sp>
          <p:nvSpPr>
            <p:cNvPr id="8" name="AutoShape 8"/>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9" name="TextBox 9"/>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10" name="Freeform 10"/>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561915" y="1708532"/>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6712548" y="1708532"/>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2569829" y="2229821"/>
            <a:ext cx="634498" cy="634498"/>
            <a:chOff x="0" y="0"/>
            <a:chExt cx="845997" cy="845997"/>
          </a:xfrm>
        </p:grpSpPr>
        <p:sp>
          <p:nvSpPr>
            <p:cNvPr id="14" name="AutoShape 14"/>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5" name="AutoShape 15"/>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16" name="Group 16"/>
          <p:cNvGrpSpPr/>
          <p:nvPr/>
        </p:nvGrpSpPr>
        <p:grpSpPr>
          <a:xfrm>
            <a:off x="14780594" y="5143500"/>
            <a:ext cx="634498" cy="634498"/>
            <a:chOff x="0" y="0"/>
            <a:chExt cx="845997" cy="845997"/>
          </a:xfrm>
        </p:grpSpPr>
        <p:sp>
          <p:nvSpPr>
            <p:cNvPr id="17" name="AutoShape 17"/>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8" name="AutoShape 18"/>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437186" y="3579916"/>
            <a:ext cx="1426093" cy="1426093"/>
            <a:chOff x="0" y="0"/>
            <a:chExt cx="375596" cy="375596"/>
          </a:xfrm>
        </p:grpSpPr>
        <p:sp>
          <p:nvSpPr>
            <p:cNvPr id="3" name="Freeform 3"/>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4" name="TextBox 4"/>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437186" y="6286710"/>
            <a:ext cx="1426093" cy="1426093"/>
            <a:chOff x="0" y="0"/>
            <a:chExt cx="375596" cy="375596"/>
          </a:xfrm>
        </p:grpSpPr>
        <p:sp>
          <p:nvSpPr>
            <p:cNvPr id="6" name="Freeform 6"/>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7" name="TextBox 7"/>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588610" y="6438134"/>
            <a:ext cx="1123244" cy="1123244"/>
          </a:xfrm>
          <a:custGeom>
            <a:avLst/>
            <a:gdLst/>
            <a:ahLst/>
            <a:cxnLst/>
            <a:rect l="l" t="t" r="r" b="b"/>
            <a:pathLst>
              <a:path w="1123244" h="1123244">
                <a:moveTo>
                  <a:pt x="0" y="0"/>
                </a:moveTo>
                <a:lnTo>
                  <a:pt x="1123244" y="0"/>
                </a:lnTo>
                <a:lnTo>
                  <a:pt x="1123244" y="1123244"/>
                </a:lnTo>
                <a:lnTo>
                  <a:pt x="0" y="1123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50827" y="3740301"/>
            <a:ext cx="998810" cy="1105323"/>
          </a:xfrm>
          <a:custGeom>
            <a:avLst/>
            <a:gdLst/>
            <a:ahLst/>
            <a:cxnLst/>
            <a:rect l="l" t="t" r="r" b="b"/>
            <a:pathLst>
              <a:path w="998810" h="1105323">
                <a:moveTo>
                  <a:pt x="0" y="0"/>
                </a:moveTo>
                <a:lnTo>
                  <a:pt x="998811" y="0"/>
                </a:lnTo>
                <a:lnTo>
                  <a:pt x="998811" y="1105323"/>
                </a:lnTo>
                <a:lnTo>
                  <a:pt x="0" y="1105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7518062" y="735727"/>
            <a:ext cx="634498" cy="634498"/>
            <a:chOff x="0" y="0"/>
            <a:chExt cx="845997" cy="845997"/>
          </a:xfrm>
        </p:grpSpPr>
        <p:sp>
          <p:nvSpPr>
            <p:cNvPr id="11" name="AutoShape 11"/>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2" name="AutoShape 12"/>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13" name="Group 13"/>
          <p:cNvGrpSpPr/>
          <p:nvPr/>
        </p:nvGrpSpPr>
        <p:grpSpPr>
          <a:xfrm>
            <a:off x="16102893" y="2082985"/>
            <a:ext cx="634498" cy="634498"/>
            <a:chOff x="0" y="0"/>
            <a:chExt cx="845997" cy="845997"/>
          </a:xfrm>
        </p:grpSpPr>
        <p:sp>
          <p:nvSpPr>
            <p:cNvPr id="14" name="AutoShape 14"/>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5" name="AutoShape 15"/>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16" name="Group 16"/>
          <p:cNvGrpSpPr/>
          <p:nvPr/>
        </p:nvGrpSpPr>
        <p:grpSpPr>
          <a:xfrm>
            <a:off x="9284814" y="1990542"/>
            <a:ext cx="7573194" cy="6626544"/>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51AF6"/>
            </a:solidFill>
            <a:ln w="12700" cap="sq">
              <a:solidFill>
                <a:srgbClr val="000000"/>
              </a:solidFill>
              <a:prstDash val="solid"/>
              <a:miter/>
            </a:ln>
          </p:spPr>
        </p:sp>
      </p:grpSp>
      <p:grpSp>
        <p:nvGrpSpPr>
          <p:cNvPr id="18" name="Group 18"/>
          <p:cNvGrpSpPr/>
          <p:nvPr/>
        </p:nvGrpSpPr>
        <p:grpSpPr>
          <a:xfrm>
            <a:off x="9859945" y="1692737"/>
            <a:ext cx="7573194" cy="6626544"/>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blipFill>
              <a:blip r:embed="rId6"/>
              <a:stretch>
                <a:fillRect l="-15543" r="-15543"/>
              </a:stretch>
            </a:blipFill>
            <a:ln w="38100" cap="sq">
              <a:solidFill>
                <a:srgbClr val="FFFFFF"/>
              </a:solidFill>
              <a:prstDash val="solid"/>
              <a:miter/>
            </a:ln>
          </p:spPr>
        </p:sp>
      </p:grpSp>
      <p:sp>
        <p:nvSpPr>
          <p:cNvPr id="20" name="TextBox 20"/>
          <p:cNvSpPr txBox="1"/>
          <p:nvPr/>
        </p:nvSpPr>
        <p:spPr>
          <a:xfrm>
            <a:off x="1028700" y="1890646"/>
            <a:ext cx="9050274" cy="942975"/>
          </a:xfrm>
          <a:prstGeom prst="rect">
            <a:avLst/>
          </a:prstGeom>
        </p:spPr>
        <p:txBody>
          <a:bodyPr lIns="0" tIns="0" rIns="0" bIns="0" rtlCol="0" anchor="t">
            <a:spAutoFit/>
          </a:bodyPr>
          <a:lstStyle/>
          <a:p>
            <a:pPr marL="0" lvl="0" indent="0" algn="ctr">
              <a:lnSpc>
                <a:spcPts val="6874"/>
              </a:lnSpc>
              <a:spcBef>
                <a:spcPct val="0"/>
              </a:spcBef>
            </a:pPr>
            <a:r>
              <a:rPr lang="en-US" sz="5728" b="1" u="none" strike="noStrike">
                <a:solidFill>
                  <a:srgbClr val="C51AF6"/>
                </a:solidFill>
                <a:latin typeface="Horizon"/>
                <a:ea typeface="Horizon"/>
                <a:cs typeface="Horizon"/>
                <a:sym typeface="Horizon"/>
              </a:rPr>
              <a:t>OUR COMPANY</a:t>
            </a:r>
          </a:p>
        </p:txBody>
      </p:sp>
      <p:sp>
        <p:nvSpPr>
          <p:cNvPr id="21" name="TextBox 21"/>
          <p:cNvSpPr txBox="1"/>
          <p:nvPr/>
        </p:nvSpPr>
        <p:spPr>
          <a:xfrm>
            <a:off x="3425205" y="6294906"/>
            <a:ext cx="6653769" cy="70485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WHAT WE DO? </a:t>
            </a:r>
          </a:p>
        </p:txBody>
      </p:sp>
      <p:sp>
        <p:nvSpPr>
          <p:cNvPr id="22" name="TextBox 22"/>
          <p:cNvSpPr txBox="1"/>
          <p:nvPr/>
        </p:nvSpPr>
        <p:spPr>
          <a:xfrm>
            <a:off x="3425205" y="3551640"/>
            <a:ext cx="6083978" cy="70485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WHO WE ARE?</a:t>
            </a:r>
          </a:p>
        </p:txBody>
      </p:sp>
      <p:sp>
        <p:nvSpPr>
          <p:cNvPr id="23" name="TextBox 23"/>
          <p:cNvSpPr txBox="1"/>
          <p:nvPr/>
        </p:nvSpPr>
        <p:spPr>
          <a:xfrm>
            <a:off x="3425205" y="4309110"/>
            <a:ext cx="458412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Briefly elaborate on what you want to discuss. </a:t>
            </a:r>
          </a:p>
        </p:txBody>
      </p:sp>
      <p:sp>
        <p:nvSpPr>
          <p:cNvPr id="24" name="TextBox 24"/>
          <p:cNvSpPr txBox="1"/>
          <p:nvPr/>
        </p:nvSpPr>
        <p:spPr>
          <a:xfrm>
            <a:off x="3425205" y="7056906"/>
            <a:ext cx="458412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Briefly elaborate on what you want to discuss. </a:t>
            </a:r>
          </a:p>
        </p:txBody>
      </p:sp>
      <p:grpSp>
        <p:nvGrpSpPr>
          <p:cNvPr id="25" name="Group 25"/>
          <p:cNvGrpSpPr/>
          <p:nvPr/>
        </p:nvGrpSpPr>
        <p:grpSpPr>
          <a:xfrm>
            <a:off x="971799" y="0"/>
            <a:ext cx="16306551" cy="876692"/>
            <a:chOff x="0" y="0"/>
            <a:chExt cx="21742068" cy="1168922"/>
          </a:xfrm>
        </p:grpSpPr>
        <p:sp>
          <p:nvSpPr>
            <p:cNvPr id="26" name="TextBox 26"/>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05/20</a:t>
              </a:r>
            </a:p>
          </p:txBody>
        </p:sp>
        <p:sp>
          <p:nvSpPr>
            <p:cNvPr id="27" name="AutoShape 27"/>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28" name="TextBox 28"/>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29" name="Freeform 29"/>
          <p:cNvSpPr/>
          <p:nvPr/>
        </p:nvSpPr>
        <p:spPr>
          <a:xfrm>
            <a:off x="-3262156" y="5445276"/>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Freeform 30"/>
          <p:cNvSpPr/>
          <p:nvPr/>
        </p:nvSpPr>
        <p:spPr>
          <a:xfrm>
            <a:off x="10067446" y="-3578638"/>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2440741" y="1688539"/>
            <a:ext cx="6371840" cy="7380793"/>
            <a:chOff x="0" y="0"/>
            <a:chExt cx="1386609" cy="1606173"/>
          </a:xfrm>
        </p:grpSpPr>
        <p:sp>
          <p:nvSpPr>
            <p:cNvPr id="3" name="Freeform 3"/>
            <p:cNvSpPr/>
            <p:nvPr/>
          </p:nvSpPr>
          <p:spPr>
            <a:xfrm>
              <a:off x="0" y="0"/>
              <a:ext cx="1386609" cy="1606173"/>
            </a:xfrm>
            <a:custGeom>
              <a:avLst/>
              <a:gdLst/>
              <a:ahLst/>
              <a:cxnLst/>
              <a:rect l="l" t="t" r="r" b="b"/>
              <a:pathLst>
                <a:path w="1386609" h="1606173">
                  <a:moveTo>
                    <a:pt x="0" y="0"/>
                  </a:moveTo>
                  <a:lnTo>
                    <a:pt x="1386609" y="0"/>
                  </a:lnTo>
                  <a:lnTo>
                    <a:pt x="1386609" y="1606173"/>
                  </a:lnTo>
                  <a:lnTo>
                    <a:pt x="0" y="1606173"/>
                  </a:lnTo>
                  <a:close/>
                </a:path>
              </a:pathLst>
            </a:custGeom>
            <a:solidFill>
              <a:srgbClr val="C51AF6"/>
            </a:solidFill>
            <a:ln w="38100" cap="sq">
              <a:solidFill>
                <a:srgbClr val="FFFFFF"/>
              </a:solidFill>
              <a:prstDash val="solid"/>
              <a:miter/>
            </a:ln>
          </p:spPr>
        </p:sp>
        <p:sp>
          <p:nvSpPr>
            <p:cNvPr id="4" name="TextBox 4"/>
            <p:cNvSpPr txBox="1"/>
            <p:nvPr/>
          </p:nvSpPr>
          <p:spPr>
            <a:xfrm>
              <a:off x="0" y="-47625"/>
              <a:ext cx="1386609" cy="165379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362625" y="1688539"/>
            <a:ext cx="6371840" cy="7380793"/>
            <a:chOff x="0" y="0"/>
            <a:chExt cx="1386609" cy="1606173"/>
          </a:xfrm>
        </p:grpSpPr>
        <p:sp>
          <p:nvSpPr>
            <p:cNvPr id="6" name="Freeform 6"/>
            <p:cNvSpPr/>
            <p:nvPr/>
          </p:nvSpPr>
          <p:spPr>
            <a:xfrm>
              <a:off x="0" y="0"/>
              <a:ext cx="1386609" cy="1606173"/>
            </a:xfrm>
            <a:custGeom>
              <a:avLst/>
              <a:gdLst/>
              <a:ahLst/>
              <a:cxnLst/>
              <a:rect l="l" t="t" r="r" b="b"/>
              <a:pathLst>
                <a:path w="1386609" h="1606173">
                  <a:moveTo>
                    <a:pt x="0" y="0"/>
                  </a:moveTo>
                  <a:lnTo>
                    <a:pt x="1386609" y="0"/>
                  </a:lnTo>
                  <a:lnTo>
                    <a:pt x="1386609" y="1606173"/>
                  </a:lnTo>
                  <a:lnTo>
                    <a:pt x="0" y="1606173"/>
                  </a:lnTo>
                  <a:close/>
                </a:path>
              </a:pathLst>
            </a:custGeom>
            <a:solidFill>
              <a:srgbClr val="C51AF6"/>
            </a:solidFill>
            <a:ln w="38100" cap="sq">
              <a:solidFill>
                <a:srgbClr val="FFFFFF"/>
              </a:solidFill>
              <a:prstDash val="solid"/>
              <a:miter/>
            </a:ln>
          </p:spPr>
        </p:sp>
        <p:sp>
          <p:nvSpPr>
            <p:cNvPr id="7" name="TextBox 7"/>
            <p:cNvSpPr txBox="1"/>
            <p:nvPr/>
          </p:nvSpPr>
          <p:spPr>
            <a:xfrm>
              <a:off x="0" y="-47625"/>
              <a:ext cx="1386609" cy="165379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71799" y="0"/>
            <a:ext cx="16306551" cy="876692"/>
            <a:chOff x="0" y="0"/>
            <a:chExt cx="21742068" cy="1168922"/>
          </a:xfrm>
        </p:grpSpPr>
        <p:sp>
          <p:nvSpPr>
            <p:cNvPr id="9" name="TextBox 9"/>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06/20</a:t>
              </a:r>
            </a:p>
          </p:txBody>
        </p:sp>
        <p:sp>
          <p:nvSpPr>
            <p:cNvPr id="10" name="AutoShape 10"/>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11" name="TextBox 11"/>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12" name="Freeform 12"/>
          <p:cNvSpPr/>
          <p:nvPr/>
        </p:nvSpPr>
        <p:spPr>
          <a:xfrm>
            <a:off x="5201367" y="2490741"/>
            <a:ext cx="850589" cy="850589"/>
          </a:xfrm>
          <a:custGeom>
            <a:avLst/>
            <a:gdLst/>
            <a:ahLst/>
            <a:cxnLst/>
            <a:rect l="l" t="t" r="r" b="b"/>
            <a:pathLst>
              <a:path w="850589" h="850589">
                <a:moveTo>
                  <a:pt x="0" y="0"/>
                </a:moveTo>
                <a:lnTo>
                  <a:pt x="850589" y="0"/>
                </a:lnTo>
                <a:lnTo>
                  <a:pt x="850589" y="850589"/>
                </a:lnTo>
                <a:lnTo>
                  <a:pt x="0" y="850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085376" y="2452866"/>
            <a:ext cx="926339" cy="926339"/>
          </a:xfrm>
          <a:custGeom>
            <a:avLst/>
            <a:gdLst/>
            <a:ahLst/>
            <a:cxnLst/>
            <a:rect l="l" t="t" r="r" b="b"/>
            <a:pathLst>
              <a:path w="926339" h="926339">
                <a:moveTo>
                  <a:pt x="0" y="0"/>
                </a:moveTo>
                <a:lnTo>
                  <a:pt x="926339" y="0"/>
                </a:lnTo>
                <a:lnTo>
                  <a:pt x="926339" y="926339"/>
                </a:lnTo>
                <a:lnTo>
                  <a:pt x="0" y="926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3334599" y="3596619"/>
            <a:ext cx="4584125" cy="695885"/>
          </a:xfrm>
          <a:prstGeom prst="rect">
            <a:avLst/>
          </a:prstGeom>
        </p:spPr>
        <p:txBody>
          <a:bodyPr lIns="0" tIns="0" rIns="0" bIns="0" rtlCol="0" anchor="t">
            <a:spAutoFit/>
          </a:bodyPr>
          <a:lstStyle/>
          <a:p>
            <a:pPr marL="0" lvl="0" indent="0" algn="ctr">
              <a:lnSpc>
                <a:spcPts val="5113"/>
              </a:lnSpc>
              <a:spcBef>
                <a:spcPct val="0"/>
              </a:spcBef>
            </a:pPr>
            <a:r>
              <a:rPr lang="en-US" sz="4261" b="1" u="none" strike="noStrike">
                <a:solidFill>
                  <a:srgbClr val="FFFFFF"/>
                </a:solidFill>
                <a:latin typeface="Horizon"/>
                <a:ea typeface="Horizon"/>
                <a:cs typeface="Horizon"/>
                <a:sym typeface="Horizon"/>
              </a:rPr>
              <a:t>MISSION</a:t>
            </a:r>
          </a:p>
        </p:txBody>
      </p:sp>
      <p:sp>
        <p:nvSpPr>
          <p:cNvPr id="15" name="TextBox 15"/>
          <p:cNvSpPr txBox="1"/>
          <p:nvPr/>
        </p:nvSpPr>
        <p:spPr>
          <a:xfrm>
            <a:off x="10256483" y="3596619"/>
            <a:ext cx="4584125" cy="695885"/>
          </a:xfrm>
          <a:prstGeom prst="rect">
            <a:avLst/>
          </a:prstGeom>
        </p:spPr>
        <p:txBody>
          <a:bodyPr lIns="0" tIns="0" rIns="0" bIns="0" rtlCol="0" anchor="t">
            <a:spAutoFit/>
          </a:bodyPr>
          <a:lstStyle/>
          <a:p>
            <a:pPr marL="0" lvl="0" indent="0" algn="ctr">
              <a:lnSpc>
                <a:spcPts val="5113"/>
              </a:lnSpc>
              <a:spcBef>
                <a:spcPct val="0"/>
              </a:spcBef>
            </a:pPr>
            <a:r>
              <a:rPr lang="en-US" sz="4261" b="1" u="none" strike="noStrike">
                <a:solidFill>
                  <a:srgbClr val="FFFFFF"/>
                </a:solidFill>
                <a:latin typeface="Horizon"/>
                <a:ea typeface="Horizon"/>
                <a:cs typeface="Horizon"/>
                <a:sym typeface="Horizon"/>
              </a:rPr>
              <a:t>VISION</a:t>
            </a:r>
          </a:p>
        </p:txBody>
      </p:sp>
      <p:sp>
        <p:nvSpPr>
          <p:cNvPr id="16" name="TextBox 16"/>
          <p:cNvSpPr txBox="1"/>
          <p:nvPr/>
        </p:nvSpPr>
        <p:spPr>
          <a:xfrm>
            <a:off x="2925159" y="4577256"/>
            <a:ext cx="5403005" cy="3727749"/>
          </a:xfrm>
          <a:prstGeom prst="rect">
            <a:avLst/>
          </a:prstGeom>
        </p:spPr>
        <p:txBody>
          <a:bodyPr lIns="0" tIns="0" rIns="0" bIns="0" rtlCol="0" anchor="t">
            <a:spAutoFit/>
          </a:bodyPr>
          <a:lstStyle/>
          <a:p>
            <a:pPr marL="0" lvl="0" indent="0" algn="ctr">
              <a:lnSpc>
                <a:spcPts val="3359"/>
              </a:lnSpc>
              <a:spcBef>
                <a:spcPct val="0"/>
              </a:spcBef>
            </a:pPr>
            <a:r>
              <a:rPr lang="en-US" sz="2400" u="none" strike="noStrike">
                <a:solidFill>
                  <a:srgbClr val="FFFFFF"/>
                </a:solidFill>
                <a:latin typeface="Anonymous Pro"/>
                <a:ea typeface="Anonymous Pro"/>
                <a:cs typeface="Anonymous Pro"/>
                <a:sym typeface="Anonymous Pro"/>
              </a:rPr>
              <a:t>Earth's Last Hope was an undertaking unlike any other. It was a journey that transcended the boundaries of space and time, a quest to find a new home for humanity. The crew, a diverse group of scientists, engineers, and explorers, was united by a single purpose</a:t>
            </a:r>
          </a:p>
        </p:txBody>
      </p:sp>
      <p:sp>
        <p:nvSpPr>
          <p:cNvPr id="17" name="TextBox 17"/>
          <p:cNvSpPr txBox="1"/>
          <p:nvPr/>
        </p:nvSpPr>
        <p:spPr>
          <a:xfrm>
            <a:off x="9847043" y="4577256"/>
            <a:ext cx="5403005" cy="3727749"/>
          </a:xfrm>
          <a:prstGeom prst="rect">
            <a:avLst/>
          </a:prstGeom>
        </p:spPr>
        <p:txBody>
          <a:bodyPr lIns="0" tIns="0" rIns="0" bIns="0" rtlCol="0" anchor="t">
            <a:spAutoFit/>
          </a:bodyPr>
          <a:lstStyle/>
          <a:p>
            <a:pPr marL="0" lvl="0" indent="0" algn="ctr">
              <a:lnSpc>
                <a:spcPts val="3359"/>
              </a:lnSpc>
              <a:spcBef>
                <a:spcPct val="0"/>
              </a:spcBef>
            </a:pPr>
            <a:r>
              <a:rPr lang="en-US" sz="2400" u="none" strike="noStrike">
                <a:solidFill>
                  <a:srgbClr val="FFFFFF"/>
                </a:solidFill>
                <a:latin typeface="Anonymous Pro"/>
                <a:ea typeface="Anonymous Pro"/>
                <a:cs typeface="Anonymous Pro"/>
                <a:sym typeface="Anonymous Pro"/>
              </a:rPr>
              <a:t>Earth's Last Hope was an undertaking unlike any other. It was a journey that transcended the boundaries of space and time, a quest to find a new home for humanity. The crew, a diverse group of scientists, engineers, and explorers, was united by a single purpose</a:t>
            </a:r>
          </a:p>
        </p:txBody>
      </p:sp>
      <p:sp>
        <p:nvSpPr>
          <p:cNvPr id="18" name="Freeform 18"/>
          <p:cNvSpPr/>
          <p:nvPr/>
        </p:nvSpPr>
        <p:spPr>
          <a:xfrm>
            <a:off x="16013068" y="1967320"/>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2233092" y="5378935"/>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0" name="Group 20"/>
          <p:cNvGrpSpPr/>
          <p:nvPr/>
        </p:nvGrpSpPr>
        <p:grpSpPr>
          <a:xfrm>
            <a:off x="711451" y="3490301"/>
            <a:ext cx="634498" cy="634498"/>
            <a:chOff x="0" y="0"/>
            <a:chExt cx="845997" cy="845997"/>
          </a:xfrm>
        </p:grpSpPr>
        <p:sp>
          <p:nvSpPr>
            <p:cNvPr id="21" name="AutoShape 21"/>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2" name="AutoShape 22"/>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23" name="Group 23"/>
          <p:cNvGrpSpPr/>
          <p:nvPr/>
        </p:nvGrpSpPr>
        <p:grpSpPr>
          <a:xfrm>
            <a:off x="11369132" y="711451"/>
            <a:ext cx="634498" cy="634498"/>
            <a:chOff x="0" y="0"/>
            <a:chExt cx="845997" cy="845997"/>
          </a:xfrm>
        </p:grpSpPr>
        <p:sp>
          <p:nvSpPr>
            <p:cNvPr id="24" name="AutoShape 24"/>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5" name="AutoShape 25"/>
            <p:cNvSpPr/>
            <p:nvPr/>
          </p:nvSpPr>
          <p:spPr>
            <a:xfrm>
              <a:off x="422998" y="0"/>
              <a:ext cx="0" cy="845997"/>
            </a:xfrm>
            <a:prstGeom prst="line">
              <a:avLst/>
            </a:prstGeom>
            <a:ln w="85596" cap="flat">
              <a:solidFill>
                <a:srgbClr val="FFFFFF"/>
              </a:solidFill>
              <a:prstDash val="solid"/>
              <a:headEnd type="none" w="sm" len="sm"/>
              <a:tailEnd type="none" w="sm" len="sm"/>
            </a:ln>
          </p:spPr>
        </p:sp>
      </p:grpSp>
      <p:sp>
        <p:nvSpPr>
          <p:cNvPr id="26" name="Freeform 26"/>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971799" y="0"/>
            <a:ext cx="16306551" cy="876692"/>
            <a:chOff x="0" y="0"/>
            <a:chExt cx="21742068" cy="1168922"/>
          </a:xfrm>
        </p:grpSpPr>
        <p:sp>
          <p:nvSpPr>
            <p:cNvPr id="3" name="TextBox 3"/>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07/20</a:t>
              </a:r>
            </a:p>
          </p:txBody>
        </p:sp>
        <p:sp>
          <p:nvSpPr>
            <p:cNvPr id="4" name="AutoShape 4"/>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5" name="TextBox 5"/>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grpSp>
        <p:nvGrpSpPr>
          <p:cNvPr id="6" name="Group 6"/>
          <p:cNvGrpSpPr/>
          <p:nvPr/>
        </p:nvGrpSpPr>
        <p:grpSpPr>
          <a:xfrm>
            <a:off x="934303" y="2582372"/>
            <a:ext cx="1426093" cy="1426093"/>
            <a:chOff x="0" y="0"/>
            <a:chExt cx="375596" cy="375596"/>
          </a:xfrm>
        </p:grpSpPr>
        <p:sp>
          <p:nvSpPr>
            <p:cNvPr id="7" name="Freeform 7"/>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8" name="TextBox 8"/>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grpSp>
        <p:nvGrpSpPr>
          <p:cNvPr id="9" name="Group 9"/>
          <p:cNvGrpSpPr>
            <a:grpSpLocks noChangeAspect="1"/>
          </p:cNvGrpSpPr>
          <p:nvPr/>
        </p:nvGrpSpPr>
        <p:grpSpPr>
          <a:xfrm>
            <a:off x="10137211" y="2582372"/>
            <a:ext cx="7122089" cy="5718262"/>
            <a:chOff x="0" y="0"/>
            <a:chExt cx="7467600" cy="5995670"/>
          </a:xfrm>
        </p:grpSpPr>
        <p:sp>
          <p:nvSpPr>
            <p:cNvPr id="10" name="Freeform 10"/>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FFFFFF"/>
            </a:solidFill>
          </p:spPr>
        </p:sp>
        <p:sp>
          <p:nvSpPr>
            <p:cNvPr id="11" name="Freeform 11"/>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2" name="Freeform 12"/>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3" name="Freeform 13"/>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66" b="-66"/>
              </a:stretch>
            </a:blipFill>
          </p:spPr>
        </p:sp>
      </p:grpSp>
      <p:sp>
        <p:nvSpPr>
          <p:cNvPr id="14" name="TextBox 14"/>
          <p:cNvSpPr txBox="1"/>
          <p:nvPr/>
        </p:nvSpPr>
        <p:spPr>
          <a:xfrm>
            <a:off x="2920177" y="2714393"/>
            <a:ext cx="7493735" cy="70485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OUR PROJECTS</a:t>
            </a:r>
          </a:p>
        </p:txBody>
      </p:sp>
      <p:sp>
        <p:nvSpPr>
          <p:cNvPr id="15" name="TextBox 15"/>
          <p:cNvSpPr txBox="1"/>
          <p:nvPr/>
        </p:nvSpPr>
        <p:spPr>
          <a:xfrm>
            <a:off x="762366" y="2833456"/>
            <a:ext cx="1769968" cy="857250"/>
          </a:xfrm>
          <a:prstGeom prst="rect">
            <a:avLst/>
          </a:prstGeom>
        </p:spPr>
        <p:txBody>
          <a:bodyPr lIns="0" tIns="0" rIns="0" bIns="0" rtlCol="0" anchor="t">
            <a:spAutoFit/>
          </a:bodyPr>
          <a:lstStyle/>
          <a:p>
            <a:pPr marL="0" lvl="0" indent="0" algn="ctr">
              <a:lnSpc>
                <a:spcPts val="6240"/>
              </a:lnSpc>
              <a:spcBef>
                <a:spcPct val="0"/>
              </a:spcBef>
            </a:pPr>
            <a:r>
              <a:rPr lang="en-US" sz="5200">
                <a:solidFill>
                  <a:srgbClr val="FFFFFF"/>
                </a:solidFill>
                <a:latin typeface="Horizon"/>
                <a:ea typeface="Horizon"/>
                <a:cs typeface="Horizon"/>
                <a:sym typeface="Horizon"/>
              </a:rPr>
              <a:t>02</a:t>
            </a:r>
          </a:p>
        </p:txBody>
      </p:sp>
      <p:sp>
        <p:nvSpPr>
          <p:cNvPr id="16" name="TextBox 16"/>
          <p:cNvSpPr txBox="1"/>
          <p:nvPr/>
        </p:nvSpPr>
        <p:spPr>
          <a:xfrm>
            <a:off x="2920177" y="3637092"/>
            <a:ext cx="5866953" cy="41871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aim to create a positive impact on the community and foster innovation across various fields. </a:t>
            </a:r>
          </a:p>
          <a:p>
            <a:pPr marL="0" lvl="0" indent="0" algn="l">
              <a:lnSpc>
                <a:spcPts val="3359"/>
              </a:lnSpc>
              <a:spcBef>
                <a:spcPct val="0"/>
              </a:spcBef>
            </a:pPr>
            <a:endParaRPr lang="en-US" sz="2400" u="none" strike="noStrike">
              <a:solidFill>
                <a:srgbClr val="FFFFFF"/>
              </a:solidFill>
              <a:latin typeface="Anonymous Pro"/>
              <a:ea typeface="Anonymous Pro"/>
              <a:cs typeface="Anonymous Pro"/>
              <a:sym typeface="Anonymous Pro"/>
            </a:endParaRPr>
          </a:p>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From environmental sustainability initiatives to cutting-edge technology developments, each project is crafted with meticulous attention to detail and a commitment to excellence.</a:t>
            </a:r>
          </a:p>
        </p:txBody>
      </p:sp>
      <p:sp>
        <p:nvSpPr>
          <p:cNvPr id="17" name="Freeform 17"/>
          <p:cNvSpPr/>
          <p:nvPr/>
        </p:nvSpPr>
        <p:spPr>
          <a:xfrm>
            <a:off x="9914541" y="-2643143"/>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414970" y="8927241"/>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0" name="Group 20"/>
          <p:cNvGrpSpPr/>
          <p:nvPr/>
        </p:nvGrpSpPr>
        <p:grpSpPr>
          <a:xfrm>
            <a:off x="4881221" y="715946"/>
            <a:ext cx="634498" cy="634498"/>
            <a:chOff x="0" y="0"/>
            <a:chExt cx="845997" cy="845997"/>
          </a:xfrm>
        </p:grpSpPr>
        <p:sp>
          <p:nvSpPr>
            <p:cNvPr id="21" name="AutoShape 21"/>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2" name="AutoShape 22"/>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23" name="Group 23"/>
          <p:cNvGrpSpPr/>
          <p:nvPr/>
        </p:nvGrpSpPr>
        <p:grpSpPr>
          <a:xfrm>
            <a:off x="8826751" y="7824282"/>
            <a:ext cx="634498" cy="634498"/>
            <a:chOff x="0" y="0"/>
            <a:chExt cx="845997" cy="845997"/>
          </a:xfrm>
        </p:grpSpPr>
        <p:sp>
          <p:nvSpPr>
            <p:cNvPr id="24" name="AutoShape 24"/>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25" name="AutoShape 25"/>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sp>
        <p:nvSpPr>
          <p:cNvPr id="2" name="TextBox 2"/>
          <p:cNvSpPr txBox="1"/>
          <p:nvPr/>
        </p:nvSpPr>
        <p:spPr>
          <a:xfrm>
            <a:off x="971799" y="1682561"/>
            <a:ext cx="9766705" cy="94297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C51AF6"/>
                </a:solidFill>
                <a:latin typeface="Horizon"/>
                <a:ea typeface="Horizon"/>
                <a:cs typeface="Horizon"/>
                <a:sym typeface="Horizon"/>
              </a:rPr>
              <a:t>WHAT WE OFFER</a:t>
            </a:r>
          </a:p>
        </p:txBody>
      </p:sp>
      <p:sp>
        <p:nvSpPr>
          <p:cNvPr id="3" name="TextBox 3"/>
          <p:cNvSpPr txBox="1"/>
          <p:nvPr/>
        </p:nvSpPr>
        <p:spPr>
          <a:xfrm>
            <a:off x="2727514" y="3450456"/>
            <a:ext cx="4336857" cy="70231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SERVICE 1</a:t>
            </a:r>
          </a:p>
        </p:txBody>
      </p:sp>
      <p:sp>
        <p:nvSpPr>
          <p:cNvPr id="4" name="TextBox 4"/>
          <p:cNvSpPr txBox="1"/>
          <p:nvPr/>
        </p:nvSpPr>
        <p:spPr>
          <a:xfrm>
            <a:off x="9602821" y="3450456"/>
            <a:ext cx="4326324" cy="70231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SERVICE  2</a:t>
            </a:r>
          </a:p>
        </p:txBody>
      </p:sp>
      <p:sp>
        <p:nvSpPr>
          <p:cNvPr id="5" name="TextBox 5"/>
          <p:cNvSpPr txBox="1"/>
          <p:nvPr/>
        </p:nvSpPr>
        <p:spPr>
          <a:xfrm>
            <a:off x="2727514" y="6687487"/>
            <a:ext cx="4805153" cy="70231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SERVICE 3</a:t>
            </a:r>
          </a:p>
        </p:txBody>
      </p:sp>
      <p:sp>
        <p:nvSpPr>
          <p:cNvPr id="6" name="TextBox 6"/>
          <p:cNvSpPr txBox="1"/>
          <p:nvPr/>
        </p:nvSpPr>
        <p:spPr>
          <a:xfrm>
            <a:off x="9683822" y="6766232"/>
            <a:ext cx="4245323" cy="702310"/>
          </a:xfrm>
          <a:prstGeom prst="rect">
            <a:avLst/>
          </a:prstGeom>
        </p:spPr>
        <p:txBody>
          <a:bodyPr lIns="0" tIns="0" rIns="0" bIns="0" rtlCol="0" anchor="t">
            <a:spAutoFit/>
          </a:bodyPr>
          <a:lstStyle/>
          <a:p>
            <a:pPr marL="0" lvl="0" indent="0" algn="l">
              <a:lnSpc>
                <a:spcPts val="5113"/>
              </a:lnSpc>
              <a:spcBef>
                <a:spcPct val="0"/>
              </a:spcBef>
            </a:pPr>
            <a:r>
              <a:rPr lang="en-US" sz="4261" b="1" u="none" strike="noStrike">
                <a:solidFill>
                  <a:srgbClr val="FFFFFF"/>
                </a:solidFill>
                <a:latin typeface="Horizon"/>
                <a:ea typeface="Horizon"/>
                <a:cs typeface="Horizon"/>
                <a:sym typeface="Horizon"/>
              </a:rPr>
              <a:t>SERVICE 4</a:t>
            </a:r>
          </a:p>
        </p:txBody>
      </p:sp>
      <p:grpSp>
        <p:nvGrpSpPr>
          <p:cNvPr id="7" name="Group 7"/>
          <p:cNvGrpSpPr/>
          <p:nvPr/>
        </p:nvGrpSpPr>
        <p:grpSpPr>
          <a:xfrm>
            <a:off x="971799" y="0"/>
            <a:ext cx="16306551" cy="876692"/>
            <a:chOff x="0" y="0"/>
            <a:chExt cx="21742068" cy="1168922"/>
          </a:xfrm>
        </p:grpSpPr>
        <p:sp>
          <p:nvSpPr>
            <p:cNvPr id="8" name="TextBox 8"/>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08/20</a:t>
              </a:r>
            </a:p>
          </p:txBody>
        </p:sp>
        <p:sp>
          <p:nvSpPr>
            <p:cNvPr id="9" name="AutoShape 9"/>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10" name="TextBox 10"/>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grpSp>
        <p:nvGrpSpPr>
          <p:cNvPr id="11" name="Group 11"/>
          <p:cNvGrpSpPr/>
          <p:nvPr/>
        </p:nvGrpSpPr>
        <p:grpSpPr>
          <a:xfrm>
            <a:off x="971799" y="3507606"/>
            <a:ext cx="1426093" cy="1426093"/>
            <a:chOff x="0" y="0"/>
            <a:chExt cx="375596" cy="375596"/>
          </a:xfrm>
        </p:grpSpPr>
        <p:sp>
          <p:nvSpPr>
            <p:cNvPr id="12" name="Freeform 12"/>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13" name="TextBox 13"/>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a:off x="1207037" y="3742844"/>
            <a:ext cx="955615" cy="955615"/>
          </a:xfrm>
          <a:custGeom>
            <a:avLst/>
            <a:gdLst/>
            <a:ahLst/>
            <a:cxnLst/>
            <a:rect l="l" t="t" r="r" b="b"/>
            <a:pathLst>
              <a:path w="955615" h="955615">
                <a:moveTo>
                  <a:pt x="0" y="0"/>
                </a:moveTo>
                <a:lnTo>
                  <a:pt x="955616" y="0"/>
                </a:lnTo>
                <a:lnTo>
                  <a:pt x="955616" y="955616"/>
                </a:lnTo>
                <a:lnTo>
                  <a:pt x="0" y="955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7866042" y="3507606"/>
            <a:ext cx="1426093" cy="1426093"/>
            <a:chOff x="0" y="0"/>
            <a:chExt cx="375596" cy="375596"/>
          </a:xfrm>
        </p:grpSpPr>
        <p:sp>
          <p:nvSpPr>
            <p:cNvPr id="16" name="Freeform 16"/>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17" name="TextBox 17"/>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8070765" y="3684035"/>
            <a:ext cx="1073235" cy="1073235"/>
          </a:xfrm>
          <a:custGeom>
            <a:avLst/>
            <a:gdLst/>
            <a:ahLst/>
            <a:cxnLst/>
            <a:rect l="l" t="t" r="r" b="b"/>
            <a:pathLst>
              <a:path w="1073235" h="1073235">
                <a:moveTo>
                  <a:pt x="0" y="0"/>
                </a:moveTo>
                <a:lnTo>
                  <a:pt x="1073235" y="0"/>
                </a:lnTo>
                <a:lnTo>
                  <a:pt x="1073235" y="1073234"/>
                </a:lnTo>
                <a:lnTo>
                  <a:pt x="0" y="1073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9" name="Group 19"/>
          <p:cNvGrpSpPr/>
          <p:nvPr/>
        </p:nvGrpSpPr>
        <p:grpSpPr>
          <a:xfrm>
            <a:off x="971799" y="6781607"/>
            <a:ext cx="1426093" cy="1426093"/>
            <a:chOff x="0" y="0"/>
            <a:chExt cx="375596" cy="375596"/>
          </a:xfrm>
        </p:grpSpPr>
        <p:sp>
          <p:nvSpPr>
            <p:cNvPr id="20" name="Freeform 20"/>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21" name="TextBox 21"/>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sp>
        <p:nvSpPr>
          <p:cNvPr id="22" name="Freeform 22"/>
          <p:cNvSpPr/>
          <p:nvPr/>
        </p:nvSpPr>
        <p:spPr>
          <a:xfrm>
            <a:off x="1174546" y="6947469"/>
            <a:ext cx="988107" cy="1094368"/>
          </a:xfrm>
          <a:custGeom>
            <a:avLst/>
            <a:gdLst/>
            <a:ahLst/>
            <a:cxnLst/>
            <a:rect l="l" t="t" r="r" b="b"/>
            <a:pathLst>
              <a:path w="988107" h="1094368">
                <a:moveTo>
                  <a:pt x="0" y="0"/>
                </a:moveTo>
                <a:lnTo>
                  <a:pt x="988107" y="0"/>
                </a:lnTo>
                <a:lnTo>
                  <a:pt x="988107" y="1094368"/>
                </a:lnTo>
                <a:lnTo>
                  <a:pt x="0" y="10943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a:off x="7866042" y="6781607"/>
            <a:ext cx="1426093" cy="1426093"/>
            <a:chOff x="0" y="0"/>
            <a:chExt cx="375596" cy="375596"/>
          </a:xfrm>
        </p:grpSpPr>
        <p:sp>
          <p:nvSpPr>
            <p:cNvPr id="24" name="Freeform 24"/>
            <p:cNvSpPr/>
            <p:nvPr/>
          </p:nvSpPr>
          <p:spPr>
            <a:xfrm>
              <a:off x="0" y="0"/>
              <a:ext cx="375596" cy="375596"/>
            </a:xfrm>
            <a:custGeom>
              <a:avLst/>
              <a:gdLst/>
              <a:ahLst/>
              <a:cxnLst/>
              <a:rect l="l" t="t" r="r" b="b"/>
              <a:pathLst>
                <a:path w="375596" h="375596">
                  <a:moveTo>
                    <a:pt x="0" y="0"/>
                  </a:moveTo>
                  <a:lnTo>
                    <a:pt x="375596" y="0"/>
                  </a:lnTo>
                  <a:lnTo>
                    <a:pt x="375596" y="375596"/>
                  </a:lnTo>
                  <a:lnTo>
                    <a:pt x="0" y="375596"/>
                  </a:lnTo>
                  <a:close/>
                </a:path>
              </a:pathLst>
            </a:custGeom>
            <a:solidFill>
              <a:srgbClr val="C51AF6"/>
            </a:solidFill>
            <a:ln w="38100" cap="sq">
              <a:solidFill>
                <a:srgbClr val="FFFFFF"/>
              </a:solidFill>
              <a:prstDash val="solid"/>
              <a:miter/>
            </a:ln>
          </p:spPr>
        </p:sp>
        <p:sp>
          <p:nvSpPr>
            <p:cNvPr id="25" name="TextBox 25"/>
            <p:cNvSpPr txBox="1"/>
            <p:nvPr/>
          </p:nvSpPr>
          <p:spPr>
            <a:xfrm>
              <a:off x="0" y="-47625"/>
              <a:ext cx="375596" cy="423221"/>
            </a:xfrm>
            <a:prstGeom prst="rect">
              <a:avLst/>
            </a:prstGeom>
          </p:spPr>
          <p:txBody>
            <a:bodyPr lIns="50800" tIns="50800" rIns="50800" bIns="50800" rtlCol="0" anchor="ctr"/>
            <a:lstStyle/>
            <a:p>
              <a:pPr algn="ctr">
                <a:lnSpc>
                  <a:spcPts val="3359"/>
                </a:lnSpc>
              </a:pPr>
              <a:endParaRPr/>
            </a:p>
          </p:txBody>
        </p:sp>
      </p:grpSp>
      <p:sp>
        <p:nvSpPr>
          <p:cNvPr id="26" name="Freeform 26"/>
          <p:cNvSpPr/>
          <p:nvPr/>
        </p:nvSpPr>
        <p:spPr>
          <a:xfrm>
            <a:off x="7983661" y="6947469"/>
            <a:ext cx="1094368" cy="1094368"/>
          </a:xfrm>
          <a:custGeom>
            <a:avLst/>
            <a:gdLst/>
            <a:ahLst/>
            <a:cxnLst/>
            <a:rect l="l" t="t" r="r" b="b"/>
            <a:pathLst>
              <a:path w="1094368" h="1094368">
                <a:moveTo>
                  <a:pt x="0" y="0"/>
                </a:moveTo>
                <a:lnTo>
                  <a:pt x="1094368" y="0"/>
                </a:lnTo>
                <a:lnTo>
                  <a:pt x="1094368" y="1094368"/>
                </a:lnTo>
                <a:lnTo>
                  <a:pt x="0" y="10943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TextBox 27"/>
          <p:cNvSpPr txBox="1"/>
          <p:nvPr/>
        </p:nvSpPr>
        <p:spPr>
          <a:xfrm>
            <a:off x="2727514" y="4252690"/>
            <a:ext cx="458412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Briefly elaborate on what you want to discuss. </a:t>
            </a:r>
          </a:p>
        </p:txBody>
      </p:sp>
      <p:sp>
        <p:nvSpPr>
          <p:cNvPr id="28" name="TextBox 28"/>
          <p:cNvSpPr txBox="1"/>
          <p:nvPr/>
        </p:nvSpPr>
        <p:spPr>
          <a:xfrm>
            <a:off x="9739810" y="4252690"/>
            <a:ext cx="458412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Briefly elaborate on what you want to discuss. </a:t>
            </a:r>
          </a:p>
        </p:txBody>
      </p:sp>
      <p:sp>
        <p:nvSpPr>
          <p:cNvPr id="29" name="TextBox 29"/>
          <p:cNvSpPr txBox="1"/>
          <p:nvPr/>
        </p:nvSpPr>
        <p:spPr>
          <a:xfrm>
            <a:off x="2727514" y="7478067"/>
            <a:ext cx="458412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Briefly elaborate on what you want to discuss. </a:t>
            </a:r>
          </a:p>
        </p:txBody>
      </p:sp>
      <p:sp>
        <p:nvSpPr>
          <p:cNvPr id="30" name="TextBox 30"/>
          <p:cNvSpPr txBox="1"/>
          <p:nvPr/>
        </p:nvSpPr>
        <p:spPr>
          <a:xfrm>
            <a:off x="9739810" y="7478067"/>
            <a:ext cx="4584125" cy="8343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Briefly elaborate on what you want to discuss. </a:t>
            </a:r>
          </a:p>
        </p:txBody>
      </p:sp>
      <p:sp>
        <p:nvSpPr>
          <p:cNvPr id="31" name="Freeform 31"/>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Freeform 32"/>
          <p:cNvSpPr/>
          <p:nvPr/>
        </p:nvSpPr>
        <p:spPr>
          <a:xfrm>
            <a:off x="16091173" y="1974917"/>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33" name="Group 33"/>
          <p:cNvGrpSpPr/>
          <p:nvPr/>
        </p:nvGrpSpPr>
        <p:grpSpPr>
          <a:xfrm>
            <a:off x="12316469" y="775021"/>
            <a:ext cx="634498" cy="634498"/>
            <a:chOff x="0" y="0"/>
            <a:chExt cx="845997" cy="845997"/>
          </a:xfrm>
        </p:grpSpPr>
        <p:sp>
          <p:nvSpPr>
            <p:cNvPr id="34" name="AutoShape 34"/>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35" name="AutoShape 35"/>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36" name="Group 36"/>
          <p:cNvGrpSpPr/>
          <p:nvPr/>
        </p:nvGrpSpPr>
        <p:grpSpPr>
          <a:xfrm>
            <a:off x="1174546" y="9093525"/>
            <a:ext cx="634498" cy="634498"/>
            <a:chOff x="0" y="0"/>
            <a:chExt cx="845997" cy="845997"/>
          </a:xfrm>
        </p:grpSpPr>
        <p:sp>
          <p:nvSpPr>
            <p:cNvPr id="37" name="AutoShape 37"/>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38" name="AutoShape 38"/>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326E"/>
        </a:solidFill>
        <a:effectLst/>
      </p:bgPr>
    </p:bg>
    <p:spTree>
      <p:nvGrpSpPr>
        <p:cNvPr id="1" name=""/>
        <p:cNvGrpSpPr/>
        <p:nvPr/>
      </p:nvGrpSpPr>
      <p:grpSpPr>
        <a:xfrm>
          <a:off x="0" y="0"/>
          <a:ext cx="0" cy="0"/>
          <a:chOff x="0" y="0"/>
          <a:chExt cx="0" cy="0"/>
        </a:xfrm>
      </p:grpSpPr>
      <p:grpSp>
        <p:nvGrpSpPr>
          <p:cNvPr id="2" name="Group 2"/>
          <p:cNvGrpSpPr/>
          <p:nvPr/>
        </p:nvGrpSpPr>
        <p:grpSpPr>
          <a:xfrm>
            <a:off x="1123279" y="3439709"/>
            <a:ext cx="16136021" cy="4917271"/>
            <a:chOff x="0" y="0"/>
            <a:chExt cx="21514695" cy="6556362"/>
          </a:xfrm>
        </p:grpSpPr>
        <p:pic>
          <p:nvPicPr>
            <p:cNvPr id="3" name="Picture 3"/>
            <p:cNvPicPr>
              <a:picLocks noChangeAspect="1"/>
            </p:cNvPicPr>
            <p:nvPr/>
          </p:nvPicPr>
          <p:blipFill>
            <a:blip r:embed="rId2"/>
            <a:srcRect t="17041" b="17041"/>
            <a:stretch>
              <a:fillRect/>
            </a:stretch>
          </p:blipFill>
          <p:spPr>
            <a:xfrm>
              <a:off x="0" y="0"/>
              <a:ext cx="7086898" cy="6556362"/>
            </a:xfrm>
            <a:prstGeom prst="rect">
              <a:avLst/>
            </a:prstGeom>
          </p:spPr>
        </p:pic>
        <p:pic>
          <p:nvPicPr>
            <p:cNvPr id="4" name="Picture 4"/>
            <p:cNvPicPr>
              <a:picLocks noChangeAspect="1"/>
            </p:cNvPicPr>
            <p:nvPr/>
          </p:nvPicPr>
          <p:blipFill>
            <a:blip r:embed="rId3"/>
            <a:srcRect l="13969" r="13969"/>
            <a:stretch>
              <a:fillRect/>
            </a:stretch>
          </p:blipFill>
          <p:spPr>
            <a:xfrm>
              <a:off x="7213898" y="0"/>
              <a:ext cx="7086898" cy="6556362"/>
            </a:xfrm>
            <a:prstGeom prst="rect">
              <a:avLst/>
            </a:prstGeom>
          </p:spPr>
        </p:pic>
        <p:pic>
          <p:nvPicPr>
            <p:cNvPr id="5" name="Picture 5"/>
            <p:cNvPicPr>
              <a:picLocks noChangeAspect="1"/>
            </p:cNvPicPr>
            <p:nvPr/>
          </p:nvPicPr>
          <p:blipFill>
            <a:blip r:embed="rId4"/>
            <a:srcRect l="13958" r="13958"/>
            <a:stretch>
              <a:fillRect/>
            </a:stretch>
          </p:blipFill>
          <p:spPr>
            <a:xfrm>
              <a:off x="14427796" y="0"/>
              <a:ext cx="7086898" cy="6556362"/>
            </a:xfrm>
            <a:prstGeom prst="rect">
              <a:avLst/>
            </a:prstGeom>
          </p:spPr>
        </p:pic>
      </p:grpSp>
      <p:sp>
        <p:nvSpPr>
          <p:cNvPr id="6" name="TextBox 6"/>
          <p:cNvSpPr txBox="1"/>
          <p:nvPr/>
        </p:nvSpPr>
        <p:spPr>
          <a:xfrm>
            <a:off x="1028700" y="1343769"/>
            <a:ext cx="9326712" cy="942975"/>
          </a:xfrm>
          <a:prstGeom prst="rect">
            <a:avLst/>
          </a:prstGeom>
        </p:spPr>
        <p:txBody>
          <a:bodyPr lIns="0" tIns="0" rIns="0" bIns="0" rtlCol="0" anchor="t">
            <a:spAutoFit/>
          </a:bodyPr>
          <a:lstStyle/>
          <a:p>
            <a:pPr marL="0" lvl="0" indent="0" algn="l">
              <a:lnSpc>
                <a:spcPts val="6874"/>
              </a:lnSpc>
              <a:spcBef>
                <a:spcPct val="0"/>
              </a:spcBef>
            </a:pPr>
            <a:r>
              <a:rPr lang="en-US" sz="5728" b="1" u="none" strike="noStrike">
                <a:solidFill>
                  <a:srgbClr val="C51AF6"/>
                </a:solidFill>
                <a:latin typeface="Horizon"/>
                <a:ea typeface="Horizon"/>
                <a:cs typeface="Horizon"/>
                <a:sym typeface="Horizon"/>
              </a:rPr>
              <a:t>GALLERY IMAGE</a:t>
            </a:r>
          </a:p>
        </p:txBody>
      </p:sp>
      <p:sp>
        <p:nvSpPr>
          <p:cNvPr id="7" name="TextBox 7"/>
          <p:cNvSpPr txBox="1"/>
          <p:nvPr/>
        </p:nvSpPr>
        <p:spPr>
          <a:xfrm>
            <a:off x="1028700" y="2451683"/>
            <a:ext cx="11554206" cy="415290"/>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Anonymous Pro"/>
                <a:ea typeface="Anonymous Pro"/>
                <a:cs typeface="Anonymous Pro"/>
                <a:sym typeface="Anonymous Pro"/>
              </a:rPr>
              <a:t>What can you say about your projects? Share it here!</a:t>
            </a:r>
          </a:p>
        </p:txBody>
      </p:sp>
      <p:grpSp>
        <p:nvGrpSpPr>
          <p:cNvPr id="8" name="Group 8"/>
          <p:cNvGrpSpPr/>
          <p:nvPr/>
        </p:nvGrpSpPr>
        <p:grpSpPr>
          <a:xfrm>
            <a:off x="971799" y="0"/>
            <a:ext cx="16306551" cy="876692"/>
            <a:chOff x="0" y="0"/>
            <a:chExt cx="21742068" cy="1168922"/>
          </a:xfrm>
        </p:grpSpPr>
        <p:sp>
          <p:nvSpPr>
            <p:cNvPr id="9" name="TextBox 9"/>
            <p:cNvSpPr txBox="1"/>
            <p:nvPr/>
          </p:nvSpPr>
          <p:spPr>
            <a:xfrm>
              <a:off x="19132242" y="664097"/>
              <a:ext cx="2584426"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PAGE 09/20</a:t>
              </a:r>
            </a:p>
          </p:txBody>
        </p:sp>
        <p:sp>
          <p:nvSpPr>
            <p:cNvPr id="10" name="AutoShape 10"/>
            <p:cNvSpPr/>
            <p:nvPr/>
          </p:nvSpPr>
          <p:spPr>
            <a:xfrm>
              <a:off x="21716668" y="0"/>
              <a:ext cx="0" cy="1010172"/>
            </a:xfrm>
            <a:prstGeom prst="line">
              <a:avLst/>
            </a:prstGeom>
            <a:ln w="50800" cap="flat">
              <a:solidFill>
                <a:srgbClr val="FFFFFF"/>
              </a:solidFill>
              <a:prstDash val="solid"/>
              <a:headEnd type="none" w="sm" len="sm"/>
              <a:tailEnd type="none" w="sm" len="sm"/>
            </a:ln>
          </p:spPr>
        </p:sp>
        <p:sp>
          <p:nvSpPr>
            <p:cNvPr id="11" name="TextBox 11"/>
            <p:cNvSpPr txBox="1"/>
            <p:nvPr/>
          </p:nvSpPr>
          <p:spPr>
            <a:xfrm>
              <a:off x="0" y="822847"/>
              <a:ext cx="3562591" cy="346075"/>
            </a:xfrm>
            <a:prstGeom prst="rect">
              <a:avLst/>
            </a:prstGeom>
          </p:spPr>
          <p:txBody>
            <a:bodyPr lIns="0" tIns="0" rIns="0" bIns="0" rtlCol="0" anchor="t">
              <a:spAutoFit/>
            </a:bodyPr>
            <a:lstStyle/>
            <a:p>
              <a:pPr algn="l">
                <a:lnSpc>
                  <a:spcPts val="1920"/>
                </a:lnSpc>
              </a:pPr>
              <a:r>
                <a:rPr lang="en-US" sz="1600">
                  <a:solidFill>
                    <a:srgbClr val="FFFFFF"/>
                  </a:solidFill>
                  <a:latin typeface="Horizon"/>
                  <a:ea typeface="Horizon"/>
                  <a:cs typeface="Horizon"/>
                  <a:sym typeface="Horizon"/>
                </a:rPr>
                <a:t>YOUR LOGO</a:t>
              </a:r>
            </a:p>
          </p:txBody>
        </p:sp>
      </p:grpSp>
      <p:sp>
        <p:nvSpPr>
          <p:cNvPr id="12" name="Freeform 12"/>
          <p:cNvSpPr/>
          <p:nvPr/>
        </p:nvSpPr>
        <p:spPr>
          <a:xfrm>
            <a:off x="16426965" y="8929717"/>
            <a:ext cx="1239937" cy="657166"/>
          </a:xfrm>
          <a:custGeom>
            <a:avLst/>
            <a:gdLst/>
            <a:ahLst/>
            <a:cxnLst/>
            <a:rect l="l" t="t" r="r" b="b"/>
            <a:pathLst>
              <a:path w="1239937" h="657166">
                <a:moveTo>
                  <a:pt x="0" y="0"/>
                </a:moveTo>
                <a:lnTo>
                  <a:pt x="1239937" y="0"/>
                </a:lnTo>
                <a:lnTo>
                  <a:pt x="1239937" y="657166"/>
                </a:lnTo>
                <a:lnTo>
                  <a:pt x="0" y="657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3061407" y="9099271"/>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1701646" y="711451"/>
            <a:ext cx="634498" cy="634498"/>
            <a:chOff x="0" y="0"/>
            <a:chExt cx="845997" cy="845997"/>
          </a:xfrm>
        </p:grpSpPr>
        <p:sp>
          <p:nvSpPr>
            <p:cNvPr id="15" name="AutoShape 15"/>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6" name="AutoShape 16"/>
            <p:cNvSpPr/>
            <p:nvPr/>
          </p:nvSpPr>
          <p:spPr>
            <a:xfrm>
              <a:off x="422998" y="0"/>
              <a:ext cx="0" cy="845997"/>
            </a:xfrm>
            <a:prstGeom prst="line">
              <a:avLst/>
            </a:prstGeom>
            <a:ln w="85596" cap="flat">
              <a:solidFill>
                <a:srgbClr val="FFFFFF"/>
              </a:solidFill>
              <a:prstDash val="solid"/>
              <a:headEnd type="none" w="sm" len="sm"/>
              <a:tailEnd type="none" w="sm" len="sm"/>
            </a:ln>
          </p:spPr>
        </p:sp>
      </p:grpSp>
      <p:grpSp>
        <p:nvGrpSpPr>
          <p:cNvPr id="17" name="Group 17"/>
          <p:cNvGrpSpPr/>
          <p:nvPr/>
        </p:nvGrpSpPr>
        <p:grpSpPr>
          <a:xfrm>
            <a:off x="15792468" y="2286744"/>
            <a:ext cx="634498" cy="634498"/>
            <a:chOff x="0" y="0"/>
            <a:chExt cx="845997" cy="845997"/>
          </a:xfrm>
        </p:grpSpPr>
        <p:sp>
          <p:nvSpPr>
            <p:cNvPr id="18" name="AutoShape 18"/>
            <p:cNvSpPr/>
            <p:nvPr/>
          </p:nvSpPr>
          <p:spPr>
            <a:xfrm>
              <a:off x="0" y="422998"/>
              <a:ext cx="845997" cy="0"/>
            </a:xfrm>
            <a:prstGeom prst="line">
              <a:avLst/>
            </a:prstGeom>
            <a:ln w="85596" cap="flat">
              <a:solidFill>
                <a:srgbClr val="FFFFFF"/>
              </a:solidFill>
              <a:prstDash val="solid"/>
              <a:headEnd type="none" w="sm" len="sm"/>
              <a:tailEnd type="none" w="sm" len="sm"/>
            </a:ln>
          </p:spPr>
        </p:sp>
        <p:sp>
          <p:nvSpPr>
            <p:cNvPr id="19" name="AutoShape 19"/>
            <p:cNvSpPr/>
            <p:nvPr/>
          </p:nvSpPr>
          <p:spPr>
            <a:xfrm>
              <a:off x="422998" y="0"/>
              <a:ext cx="0" cy="845997"/>
            </a:xfrm>
            <a:prstGeom prst="line">
              <a:avLst/>
            </a:prstGeom>
            <a:ln w="85596" cap="flat">
              <a:solidFill>
                <a:srgbClr val="FFFFFF"/>
              </a:solidFill>
              <a:prstDash val="solid"/>
              <a:headEnd type="none" w="sm" len="sm"/>
              <a:tailEnd type="none" w="sm" len="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963</Words>
  <Application>Microsoft Office PowerPoint</Application>
  <PresentationFormat>Custom</PresentationFormat>
  <Paragraphs>165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Horizon</vt:lpstr>
      <vt:lpstr>Anonymous Pro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Cyber Crime  Case Study   </dc:title>
  <cp:lastModifiedBy>Ted Skinner</cp:lastModifiedBy>
  <cp:revision>4</cp:revision>
  <dcterms:created xsi:type="dcterms:W3CDTF">2006-08-16T00:00:00Z</dcterms:created>
  <dcterms:modified xsi:type="dcterms:W3CDTF">2025-08-17T23:50:20Z</dcterms:modified>
  <dc:identifier>DAGmV-49b-c</dc:identifier>
</cp:coreProperties>
</file>